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73" r:id="rId4"/>
    <p:sldId id="256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9" r:id="rId13"/>
    <p:sldId id="270" r:id="rId14"/>
    <p:sldId id="271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42" y="-2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638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A98CA3B5-FA4A-4747-90E6-4C092C379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defTabSz="44767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19A0B24-F33D-43BF-8617-36B39BF60557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42395-C2BE-420D-A784-6A8E58884CDA}" type="slidenum">
              <a:rPr lang="en-US"/>
              <a:pPr/>
              <a:t>10</a:t>
            </a:fld>
            <a:endParaRPr 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42395-C2BE-420D-A784-6A8E58884CDA}" type="slidenum">
              <a:rPr lang="en-US"/>
              <a:pPr/>
              <a:t>11</a:t>
            </a:fld>
            <a:endParaRPr 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42395-C2BE-420D-A784-6A8E58884CDA}" type="slidenum">
              <a:rPr lang="en-US"/>
              <a:pPr/>
              <a:t>12</a:t>
            </a:fld>
            <a:endParaRPr 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27AF4E-023A-429B-A77E-2A65B3188C97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F8E912-BEE5-4832-9723-12747F57D850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E9539D-CC39-4A60-9A1F-37714A011386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42395-C2BE-420D-A784-6A8E58884CDA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42395-C2BE-420D-A784-6A8E58884CDA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42395-C2BE-420D-A784-6A8E58884CDA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42395-C2BE-420D-A784-6A8E58884CDA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F42395-C2BE-420D-A784-6A8E58884CDA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43FC-4DB9-4A2B-A1F5-F2F113DC3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5C1B-B4B6-4208-8701-DBC2D8DB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554038"/>
            <a:ext cx="2159000" cy="5595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4600" cy="5595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781-2E36-40AF-9934-9B619C049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83171" y="6192555"/>
            <a:ext cx="8139173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1354" y="1121044"/>
            <a:ext cx="7915157" cy="532599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2068" y="1112953"/>
            <a:ext cx="7915157" cy="53259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48344" y="773901"/>
            <a:ext cx="625994" cy="62592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660102" y="826395"/>
            <a:ext cx="624933" cy="624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119" y="1978583"/>
            <a:ext cx="6309726" cy="2015131"/>
          </a:xfrm>
        </p:spPr>
        <p:txBody>
          <a:bodyPr anchor="b">
            <a:normAutofit/>
          </a:bodyPr>
          <a:lstStyle>
            <a:lvl1pPr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118" y="4118934"/>
            <a:ext cx="6297281" cy="1679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4201" y="5905753"/>
            <a:ext cx="1338153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4303" y="5905753"/>
            <a:ext cx="5550567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0427" y="5905753"/>
            <a:ext cx="610772" cy="40248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80A02BD-27DF-47BD-B6D4-12B5D43BFC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5B4A7-DDFF-40F1-9234-8181B5117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989" y="2468558"/>
            <a:ext cx="6894649" cy="1501435"/>
          </a:xfrm>
        </p:spPr>
        <p:txBody>
          <a:bodyPr anchor="b"/>
          <a:lstStyle>
            <a:lvl1pPr algn="ctr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434" y="4106492"/>
            <a:ext cx="6869760" cy="1443493"/>
          </a:xfrm>
        </p:spPr>
        <p:txBody>
          <a:bodyPr anchor="t"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A1FCA-A6FF-4C97-B0BF-C4467D4C0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A0951-4CDF-4467-864E-D1EA0CB0B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31449" y="2338458"/>
            <a:ext cx="3528219" cy="39713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41119" y="2336150"/>
            <a:ext cx="3528219" cy="39740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7443" y="2339456"/>
            <a:ext cx="3240618" cy="90412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672" y="2339455"/>
            <a:ext cx="3245961" cy="90716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11139-8497-4B13-9F4A-2F0970BB63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31449" y="3245621"/>
            <a:ext cx="3558461" cy="3064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20956" y="3246111"/>
            <a:ext cx="3558461" cy="3064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21F87-AB3E-477B-9EB5-426DA2FAE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74C8A-F889-48AB-908B-058C5BF402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96932" y="6677865"/>
            <a:ext cx="8512529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926622" y="667080"/>
            <a:ext cx="4177044" cy="630777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929426" y="665251"/>
            <a:ext cx="4177044" cy="630777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25946" y="635890"/>
            <a:ext cx="4177044" cy="630777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26612" y="635013"/>
            <a:ext cx="4177044" cy="630777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613980" y="324029"/>
            <a:ext cx="625994" cy="62592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922908" y="367218"/>
            <a:ext cx="624933" cy="624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22570" y="2226723"/>
            <a:ext cx="3378759" cy="1656820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351519" y="1268757"/>
            <a:ext cx="3330213" cy="509874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65728" y="3994511"/>
            <a:ext cx="3361191" cy="231530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991282" y="6487864"/>
            <a:ext cx="1338153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08233" y="6425681"/>
            <a:ext cx="3883430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331413" y="6500308"/>
            <a:ext cx="610772" cy="402483"/>
          </a:xfrm>
        </p:spPr>
        <p:txBody>
          <a:bodyPr/>
          <a:lstStyle/>
          <a:p>
            <a:pPr>
              <a:defRPr/>
            </a:pPr>
            <a:fld id="{98DABE65-EBD6-425A-8A28-3429EE89C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F1BB-116A-4C60-9091-757AF690E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96932" y="6677865"/>
            <a:ext cx="8512529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25946" y="635890"/>
            <a:ext cx="4177044" cy="630777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21375" y="634679"/>
            <a:ext cx="4177044" cy="630777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926622" y="667080"/>
            <a:ext cx="4177044" cy="630777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922097" y="665710"/>
            <a:ext cx="4177044" cy="630777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613980" y="324029"/>
            <a:ext cx="625994" cy="62592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922908" y="367218"/>
            <a:ext cx="624933" cy="624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19756" y="2227584"/>
            <a:ext cx="3377009" cy="1653049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400383" y="1330794"/>
            <a:ext cx="3212332" cy="5003861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70159" y="3991509"/>
            <a:ext cx="3356848" cy="23183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995954" y="6491242"/>
            <a:ext cx="1338153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08250" y="6427639"/>
            <a:ext cx="3659014" cy="40248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336678" y="6503686"/>
            <a:ext cx="610772" cy="402483"/>
          </a:xfrm>
        </p:spPr>
        <p:txBody>
          <a:bodyPr/>
          <a:lstStyle/>
          <a:p>
            <a:pPr>
              <a:defRPr/>
            </a:pPr>
            <a:fld id="{1C7CBF24-3699-4049-AF43-270F100EB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6A45B-B27D-4536-9495-2D8FA015B3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5" y="1020402"/>
            <a:ext cx="1577432" cy="525133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1199" y="1219505"/>
            <a:ext cx="5709244" cy="48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EC7FF-1CFF-44C6-A761-6F8920E6C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983171" y="6192555"/>
            <a:ext cx="8139173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0613" y="1120775"/>
            <a:ext cx="7915275" cy="53260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2200" y="1112838"/>
            <a:ext cx="7915275" cy="532606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847725" y="773113"/>
            <a:ext cx="62706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660607" y="826294"/>
            <a:ext cx="6238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119" y="1978583"/>
            <a:ext cx="6309726" cy="2015131"/>
          </a:xfrm>
        </p:spPr>
        <p:txBody>
          <a:bodyPr anchor="b">
            <a:normAutofit/>
          </a:bodyPr>
          <a:lstStyle>
            <a:lvl1pPr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118" y="4118934"/>
            <a:ext cx="6297281" cy="1679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64425" y="5905500"/>
            <a:ext cx="1338263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813" y="5905500"/>
            <a:ext cx="5551487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0063" y="5905500"/>
            <a:ext cx="611187" cy="4032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80A02BD-27DF-47BD-B6D4-12B5D43BFC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6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B4A7-DDFF-40F1-9234-8181B5117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989" y="2468558"/>
            <a:ext cx="6894649" cy="1501435"/>
          </a:xfrm>
        </p:spPr>
        <p:txBody>
          <a:bodyPr anchor="b"/>
          <a:lstStyle>
            <a:lvl1pPr algn="ctr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434" y="4106492"/>
            <a:ext cx="6869760" cy="144349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1FCA-A6FF-4C97-B0BF-C4467D4C0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64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31449" y="2338458"/>
            <a:ext cx="3528219" cy="39713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41119" y="2336150"/>
            <a:ext cx="3528219" cy="39740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0951-4CDF-4467-864E-D1EA0CB0B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58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7443" y="2339456"/>
            <a:ext cx="3240618" cy="90412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672" y="2339455"/>
            <a:ext cx="3245961" cy="90716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31449" y="3245621"/>
            <a:ext cx="3558461" cy="3064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20956" y="3246111"/>
            <a:ext cx="3558461" cy="3064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139-8497-4B13-9F4A-2F0970BB63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60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1F87-AB3E-477B-9EB5-426DA2FAE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1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4C8A-F889-48AB-908B-058C5BF402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4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05A9-F6A3-4D5D-83AD-0062ABF7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96932" y="6677865"/>
            <a:ext cx="8512529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926013" y="666750"/>
            <a:ext cx="4178300" cy="63087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929188" y="665163"/>
            <a:ext cx="4176712" cy="630713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825500" y="636588"/>
            <a:ext cx="4176713" cy="63071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27088" y="635000"/>
            <a:ext cx="4176712" cy="63071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614613" y="323850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923088" y="366713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22570" y="2226723"/>
            <a:ext cx="3378759" cy="1656820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351519" y="1268757"/>
            <a:ext cx="3330213" cy="509874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65728" y="3994511"/>
            <a:ext cx="3361191" cy="231530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991350" y="6488113"/>
            <a:ext cx="1338263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008063" y="6426200"/>
            <a:ext cx="3883025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331200" y="6500813"/>
            <a:ext cx="611188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ABE65-EBD6-425A-8A28-3429EE89C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3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96932" y="6677865"/>
            <a:ext cx="8512529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825500" y="636588"/>
            <a:ext cx="4176713" cy="63071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820738" y="635000"/>
            <a:ext cx="4178300" cy="63071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926013" y="666750"/>
            <a:ext cx="4178300" cy="63087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922838" y="665163"/>
            <a:ext cx="4176712" cy="63087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614613" y="323850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923088" y="366713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19756" y="2227584"/>
            <a:ext cx="3377009" cy="1653049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400383" y="1330794"/>
            <a:ext cx="3212332" cy="5003861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70159" y="3991509"/>
            <a:ext cx="3356848" cy="23183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996113" y="6491288"/>
            <a:ext cx="1338262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008063" y="6427788"/>
            <a:ext cx="3659187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335963" y="6503988"/>
            <a:ext cx="611187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CBF24-3699-4049-AF43-270F100EB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8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A45B-B27D-4536-9495-2D8FA015B3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3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5" y="1020402"/>
            <a:ext cx="1577432" cy="525133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1199" y="1219505"/>
            <a:ext cx="5709244" cy="48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C7FF-1CFF-44C6-A761-6F8920E6C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0825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984375"/>
            <a:ext cx="4062412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DC02-5D9D-4142-8828-2B575C574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1C7F-3C7C-4556-AD5B-14C900C25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6B3B-8E0B-440E-AD54-DA2AEB854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194E6-6306-4FAC-948C-D9231E090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7FCBD-17BF-4D9A-8692-76A7E999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1F69-3338-4501-81DE-82A67C2D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6000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5637" cy="416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0920DC78-AED6-414F-8EBF-4C7B3372E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ea typeface="Arial Unicode MS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ea typeface="Arial Unicode MS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ea typeface="Arial Unicode MS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ea typeface="Arial Unicode MS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ea typeface="Arial Unicode MS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ea typeface="Arial Unicode MS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ea typeface="Arial Unicode MS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93043" y="6690312"/>
            <a:ext cx="8732343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6450" y="634173"/>
            <a:ext cx="8484526" cy="629972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450" y="635013"/>
            <a:ext cx="8484526" cy="6299729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99437" y="301032"/>
            <a:ext cx="625994" cy="62592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946344" y="328637"/>
            <a:ext cx="624933" cy="624999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187" y="901233"/>
            <a:ext cx="7678699" cy="1325517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1" y="2336089"/>
            <a:ext cx="6831106" cy="3972535"/>
          </a:xfrm>
          <a:prstGeom prst="rect">
            <a:avLst/>
          </a:prstGeom>
        </p:spPr>
        <p:txBody>
          <a:bodyPr vert="horz" lIns="100794" tIns="50397" rIns="100794" bIns="50397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5736" y="6403515"/>
            <a:ext cx="133815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063" y="6403515"/>
            <a:ext cx="610767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5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5866" y="6403515"/>
            <a:ext cx="61077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5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920DC78-AED6-414F-8EBF-4C7B3372E6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120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298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7475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29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007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93043" y="6690312"/>
            <a:ext cx="8732343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6450" y="633413"/>
            <a:ext cx="8485188" cy="630078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450" y="635000"/>
            <a:ext cx="8485188" cy="62992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600075" y="301625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945563" y="328613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206500" y="901700"/>
            <a:ext cx="76787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2900" y="2336800"/>
            <a:ext cx="683101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5175" y="6403975"/>
            <a:ext cx="1338263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063" y="6403975"/>
            <a:ext cx="6107112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5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613" y="6403975"/>
            <a:ext cx="609600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5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920DC78-AED6-414F-8EBF-4C7B3372E6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06475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nstantia" pitchFamily="18" charset="0"/>
        </a:defRPr>
      </a:lvl2pPr>
      <a:lvl3pPr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nstantia" pitchFamily="18" charset="0"/>
        </a:defRPr>
      </a:lvl3pPr>
      <a:lvl4pPr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nstantia" pitchFamily="18" charset="0"/>
        </a:defRPr>
      </a:lvl4pPr>
      <a:lvl5pPr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1625" indent="-3016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700" indent="-2508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925" indent="-2508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17475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29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007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baback_orbsix@ms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erikj@uvic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755501"/>
            <a:ext cx="9070975" cy="1285875"/>
          </a:xfrm>
        </p:spPr>
        <p:txBody>
          <a:bodyPr tIns="38876" rtlCol="0">
            <a:normAutofit fontScale="90000"/>
          </a:bodyPr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SENG </a:t>
            </a:r>
            <a:r>
              <a:rPr lang="en-US" altLang="en-US" dirty="0"/>
              <a:t>422 Lab </a:t>
            </a:r>
            <a:r>
              <a:rPr lang="en-US" altLang="en-US" dirty="0" smtClean="0"/>
              <a:t>4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dirty="0"/>
              <a:t>Cloud Computing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19832" y="2994573"/>
            <a:ext cx="8855075" cy="4140200"/>
          </a:xfrm>
        </p:spPr>
        <p:txBody>
          <a:bodyPr tIns="24837" rtlCol="0">
            <a:normAutofit/>
          </a:bodyPr>
          <a:lstStyle/>
          <a:p>
            <a:pPr marL="858838" indent="-641350" defTabSz="1007943" fontAlgn="auto">
              <a:spcAft>
                <a:spcPts val="0"/>
              </a:spcAft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r>
              <a:rPr lang="en-US" sz="2800" b="1" dirty="0" smtClean="0"/>
              <a:t>Time:</a:t>
            </a:r>
            <a:r>
              <a:rPr lang="en-US" sz="2800" dirty="0" smtClean="0"/>
              <a:t> ELW B220 from (4:00 - 6:50) every Tuesday</a:t>
            </a:r>
          </a:p>
          <a:p>
            <a:pPr marL="217488" indent="0" algn="ctr" defTabSz="1007943" fontAlgn="auto">
              <a:spcAft>
                <a:spcPts val="0"/>
              </a:spcAft>
              <a:buClr>
                <a:srgbClr val="FF6633"/>
              </a:buClr>
              <a:buSzPct val="45000"/>
              <a:buFont typeface="Brush Script MT" pitchFamily="66" charset="0"/>
              <a:buNone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r>
              <a:rPr lang="en-US" sz="2800" b="1" dirty="0" smtClean="0"/>
              <a:t>TA:</a:t>
            </a:r>
            <a:r>
              <a:rPr lang="en-US" sz="2800" dirty="0" smtClean="0"/>
              <a:t> Philip </a:t>
            </a:r>
            <a:r>
              <a:rPr lang="en-US" sz="2800" dirty="0" err="1" smtClean="0"/>
              <a:t>Baback</a:t>
            </a:r>
            <a:r>
              <a:rPr lang="en-US" sz="2800" dirty="0" smtClean="0"/>
              <a:t> Alipour</a:t>
            </a:r>
          </a:p>
          <a:p>
            <a:pPr marL="217488" indent="0" algn="ctr" defTabSz="1007943" fontAlgn="auto">
              <a:spcAft>
                <a:spcPts val="0"/>
              </a:spcAft>
              <a:buClr>
                <a:srgbClr val="FF6633"/>
              </a:buClr>
              <a:buSzPct val="45000"/>
              <a:buFont typeface="Brush Script MT" pitchFamily="66" charset="0"/>
              <a:buNone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endParaRPr lang="en-US" sz="1000" dirty="0" smtClean="0"/>
          </a:p>
          <a:p>
            <a:pPr marL="217488" indent="0" algn="ctr" defTabSz="1007943" fontAlgn="auto">
              <a:spcAft>
                <a:spcPts val="0"/>
              </a:spcAft>
              <a:buClr>
                <a:srgbClr val="FF6633"/>
              </a:buClr>
              <a:buSzPct val="45000"/>
              <a:buFont typeface="Brush Script MT" pitchFamily="66" charset="0"/>
              <a:buNone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r>
              <a:rPr lang="en-CA" sz="2000" dirty="0" smtClean="0"/>
              <a:t>Ph.D. Candidate in Electrical, Computer Engineering and Quantum Physics,</a:t>
            </a:r>
          </a:p>
          <a:p>
            <a:pPr marL="217488" indent="0" algn="ctr" defTabSz="1007943" fontAlgn="auto">
              <a:spcAft>
                <a:spcPts val="0"/>
              </a:spcAft>
              <a:buClr>
                <a:srgbClr val="FF6633"/>
              </a:buClr>
              <a:buSzPct val="45000"/>
              <a:buFont typeface="Brush Script MT" pitchFamily="66" charset="0"/>
              <a:buNone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r>
              <a:rPr lang="en-CA" sz="2000" dirty="0" smtClean="0"/>
              <a:t>Dept. of Electrical and Computer Engineering, University of Victoria, CA</a:t>
            </a:r>
            <a:endParaRPr lang="en-US" sz="2000" dirty="0" smtClean="0"/>
          </a:p>
          <a:p>
            <a:pPr marL="858838" indent="-641350" defTabSz="1007943" fontAlgn="auto">
              <a:spcAft>
                <a:spcPts val="0"/>
              </a:spcAft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endParaRPr lang="en-US" sz="1000" dirty="0" smtClean="0"/>
          </a:p>
          <a:p>
            <a:pPr marL="1722438" lvl="1" indent="-571500" defTabSz="1007943" fontAlgn="auto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r>
              <a:rPr lang="en-US" b="1" dirty="0" smtClean="0"/>
              <a:t>Email: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philipbaback_orbsix@msn.com</a:t>
            </a:r>
            <a:r>
              <a:rPr lang="en-US" dirty="0" smtClean="0"/>
              <a:t> </a:t>
            </a:r>
            <a:endParaRPr lang="en-US" dirty="0" smtClean="0">
              <a:solidFill>
                <a:srgbClr val="CCCCFF"/>
              </a:solidFill>
              <a:hlinkClick r:id="rId4"/>
            </a:endParaRPr>
          </a:p>
          <a:p>
            <a:pPr marL="1722438" lvl="1" indent="-571500" defTabSz="1007943" fontAlgn="auto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r>
              <a:rPr lang="en-US" b="1" dirty="0" smtClean="0"/>
              <a:t>Office:</a:t>
            </a:r>
            <a:r>
              <a:rPr lang="en-US" dirty="0" smtClean="0"/>
              <a:t> </a:t>
            </a:r>
            <a:r>
              <a:rPr lang="en-CA" dirty="0" smtClean="0"/>
              <a:t>ELW Room # A358</a:t>
            </a:r>
          </a:p>
          <a:p>
            <a:pPr marL="1722438" lvl="1" indent="-571500" defTabSz="1007943" fontAlgn="auto">
              <a:spcAft>
                <a:spcPts val="0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858838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  <a:tab pos="9499600" algn="l"/>
              </a:tabLst>
              <a:defRPr/>
            </a:pPr>
            <a:endParaRPr lang="en-CA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-720725" y="622776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9513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Create New Web App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 tIns="24840"/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Simply File-&gt;New-&gt; Web Application Project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Name your project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Add some code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GWT Designer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Run locally/Debug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Run in Production Mode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Deploy to App Engine</a:t>
            </a: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r>
              <a:rPr lang="en-CA" dirty="0" smtClean="0"/>
              <a:t>Cloud Storage</a:t>
            </a:r>
            <a:endParaRPr lang="en-CA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 tIns="24840"/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App Engine </a:t>
            </a:r>
            <a:r>
              <a:rPr lang="en-CA" sz="2800" dirty="0" err="1" smtClean="0"/>
              <a:t>DataStore</a:t>
            </a:r>
            <a:endParaRPr lang="en-CA" sz="2800" dirty="0" smtClean="0"/>
          </a:p>
          <a:p>
            <a:pPr marL="828675" lvl="1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400" dirty="0" smtClean="0"/>
              <a:t>provides </a:t>
            </a:r>
            <a:r>
              <a:rPr lang="en-CA" sz="2400" dirty="0" err="1" smtClean="0"/>
              <a:t>schemaless</a:t>
            </a:r>
            <a:r>
              <a:rPr lang="en-CA" sz="2400" dirty="0" smtClean="0"/>
              <a:t> storage for your app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Google Cloud SQL</a:t>
            </a:r>
          </a:p>
          <a:p>
            <a:pPr marL="828675" lvl="1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400" dirty="0" smtClean="0"/>
              <a:t>provides relational SQL database for your App based on </a:t>
            </a:r>
            <a:r>
              <a:rPr lang="en-CA" sz="2400" dirty="0" err="1" smtClean="0"/>
              <a:t>MySQL</a:t>
            </a:r>
            <a:endParaRPr lang="en-CA" sz="2400" dirty="0" smtClean="0"/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Google Cloud Storage</a:t>
            </a:r>
          </a:p>
          <a:p>
            <a:pPr marL="828675" lvl="1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400" dirty="0" smtClean="0"/>
              <a:t>provides a storage service for objects and files terabytes in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r>
              <a:rPr lang="en-CA" dirty="0" smtClean="0"/>
              <a:t>App Engine </a:t>
            </a:r>
            <a:r>
              <a:rPr lang="en-CA" dirty="0" err="1" smtClean="0"/>
              <a:t>DataStore</a:t>
            </a:r>
            <a:endParaRPr lang="en-CA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 tIns="24840"/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App Engine </a:t>
            </a:r>
            <a:r>
              <a:rPr lang="en-CA" sz="2800" dirty="0" err="1" smtClean="0"/>
              <a:t>DataStore</a:t>
            </a:r>
            <a:r>
              <a:rPr lang="en-CA" sz="2800" dirty="0" smtClean="0"/>
              <a:t> is </a:t>
            </a:r>
            <a:r>
              <a:rPr lang="en-CA" sz="2800" dirty="0" err="1" smtClean="0"/>
              <a:t>schemaless</a:t>
            </a:r>
            <a:r>
              <a:rPr lang="en-CA" sz="2800" dirty="0" smtClean="0"/>
              <a:t> with query engine and atomic transactions. </a:t>
            </a:r>
            <a:endParaRPr lang="en-CA" sz="2400" dirty="0" smtClean="0"/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App Engine SDK for Java includes implementation for Java Data Objects (JDO) and Java Persistence API (JPA)</a:t>
            </a:r>
            <a:endParaRPr lang="en-CA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Cloud Computing</a:t>
            </a:r>
          </a:p>
        </p:txBody>
      </p:sp>
      <p:pic>
        <p:nvPicPr>
          <p:cNvPr id="3077" name="Picture 5" descr="https://www.data-hive.com/academy/images/Cloud-computing-concept_no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992" y="1324408"/>
            <a:ext cx="6193912" cy="54534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46075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Benefits of Cloud Computing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/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 smtClean="0"/>
              <a:t>Cost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 smtClean="0"/>
              <a:t>Agility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Device and Location Independence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Reliability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Scalability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Performance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Security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Some Cloud Solutions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/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MS Windows Azure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Google App Engine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Amazon EC2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MS Windows Azure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 tIns="24840"/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Open cloud platform that enables you to quickly build, deploy and manage applications across a global network of Microsoft-managed datacenters.</a:t>
            </a:r>
            <a:endParaRPr lang="en-US" sz="2800" dirty="0" smtClean="0"/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Languages that can be used: Java, PHP, node.js, </a:t>
            </a:r>
            <a:r>
              <a:rPr lang="en-CA" sz="2800" dirty="0" err="1" smtClean="0"/>
              <a:t>.Net</a:t>
            </a:r>
            <a:r>
              <a:rPr lang="en-CA" sz="2800" dirty="0" smtClean="0"/>
              <a:t> and others (python).</a:t>
            </a:r>
            <a:endParaRPr lang="en-US" sz="28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Google App Engine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 tIns="24840"/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Google App Engine enables you to build and host web apps on the same systems that power Google applications. App Engine offers fast development and deployment; simple administration, with no need to worry about hardware, patches or </a:t>
            </a:r>
            <a:r>
              <a:rPr lang="en-CA" sz="2800" dirty="0" err="1" smtClean="0"/>
              <a:t>backups;and</a:t>
            </a:r>
            <a:r>
              <a:rPr lang="en-CA" sz="2800" dirty="0" smtClean="0"/>
              <a:t> effortless scalability. 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Languages that can be used: Java, Python, and Go (experimental).</a:t>
            </a: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Amazon EC2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 tIns="24840">
            <a:normAutofit lnSpcReduction="10000"/>
          </a:bodyPr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Amazon Elastic Compute Cloud is part of Amazon Web Services.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Amazon Elastic Compute Cloud (Amazon EC2) is a web service that provides resizable compute capacity in the cloud. It is designed to make web-scale computing easier for developers.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en-CA" sz="2800" dirty="0" smtClean="0"/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Languages that can be used: Java, </a:t>
            </a:r>
            <a:r>
              <a:rPr lang="en-CA" sz="2800" dirty="0" err="1" smtClean="0"/>
              <a:t>PHP,.Net</a:t>
            </a:r>
            <a:r>
              <a:rPr lang="en-CA" sz="2800" dirty="0" smtClean="0"/>
              <a:t>, Python, and Ruby</a:t>
            </a: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Google Web Toolkit (GWT)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</p:spPr>
        <p:txBody>
          <a:bodyPr tIns="24840">
            <a:normAutofit lnSpcReduction="10000"/>
          </a:bodyPr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Amazon Elastic Compute Cloud is part of Amazon Web Services.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Amazon Elastic Compute Cloud (Amazon EC2) is a web service that provides resizable compute capacity in the cloud. It is designed to make web-scale computing easier for developers.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en-CA" sz="2800" dirty="0" smtClean="0"/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Languages that can be used: Java, </a:t>
            </a:r>
            <a:r>
              <a:rPr lang="en-CA" sz="2800" dirty="0" err="1" smtClean="0"/>
              <a:t>PHP,.Net</a:t>
            </a:r>
            <a:r>
              <a:rPr lang="en-CA" sz="2800" dirty="0" smtClean="0"/>
              <a:t>, Python, and Ruby</a:t>
            </a: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755501"/>
            <a:ext cx="9070975" cy="1262063"/>
          </a:xfrm>
        </p:spPr>
        <p:txBody>
          <a:bodyPr tIns="38880">
            <a:normAutofit fontScale="90000"/>
          </a:bodyPr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Google Web Toolkit (GWT)</a:t>
            </a:r>
            <a:br>
              <a:rPr lang="en-CA" dirty="0"/>
            </a:br>
            <a:r>
              <a:rPr lang="en-CA" dirty="0"/>
              <a:t>Things </a:t>
            </a:r>
            <a:r>
              <a:rPr lang="en-CA" dirty="0" smtClean="0"/>
              <a:t>Needed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47824" y="2339677"/>
            <a:ext cx="8855075" cy="4140200"/>
          </a:xfrm>
        </p:spPr>
        <p:txBody>
          <a:bodyPr tIns="24840"/>
          <a:lstStyle/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Java 6 Run-time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Eclipse IDE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Google </a:t>
            </a:r>
            <a:r>
              <a:rPr lang="en-CA" sz="2800" dirty="0" err="1" smtClean="0"/>
              <a:t>Plugin</a:t>
            </a:r>
            <a:r>
              <a:rPr lang="en-CA" sz="2800" dirty="0" smtClean="0"/>
              <a:t> for Eclipse (GPE) along with GWT and App Engine SDKs</a:t>
            </a:r>
          </a:p>
          <a:p>
            <a:pPr marL="428625" indent="-323850" eaLnBrk="1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 smtClean="0"/>
              <a:t>GWT Designer</a:t>
            </a: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34533</TotalTime>
  <Words>454</Words>
  <Application>Microsoft Office PowerPoint</Application>
  <PresentationFormat>Custom</PresentationFormat>
  <Paragraphs>73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Pushpin</vt:lpstr>
      <vt:lpstr>1_Pushpin</vt:lpstr>
      <vt:lpstr> SENG 422 Lab 4  Cloud Computing</vt:lpstr>
      <vt:lpstr>Cloud Computing</vt:lpstr>
      <vt:lpstr>Benefits of Cloud Computing</vt:lpstr>
      <vt:lpstr>Some Cloud Solutions</vt:lpstr>
      <vt:lpstr>MS Windows Azure</vt:lpstr>
      <vt:lpstr>Google App Engine</vt:lpstr>
      <vt:lpstr>Amazon EC2</vt:lpstr>
      <vt:lpstr>Google Web Toolkit (GWT)</vt:lpstr>
      <vt:lpstr>Google Web Toolkit (GWT) Things Needed</vt:lpstr>
      <vt:lpstr>Create New Web App</vt:lpstr>
      <vt:lpstr>Cloud Storage</vt:lpstr>
      <vt:lpstr>App Engine DataStore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and Lightnings</dc:title>
  <dc:creator>Babak</dc:creator>
  <dc:description>Presentation Layout Template</dc:description>
  <cp:lastModifiedBy>PhiBAl</cp:lastModifiedBy>
  <cp:revision>13</cp:revision>
  <cp:lastPrinted>1601-01-01T00:00:00Z</cp:lastPrinted>
  <dcterms:created xsi:type="dcterms:W3CDTF">2011-05-02T23:01:01Z</dcterms:created>
  <dcterms:modified xsi:type="dcterms:W3CDTF">2015-06-05T08:33:17Z</dcterms:modified>
</cp:coreProperties>
</file>