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64" r:id="rId3"/>
    <p:sldId id="269" r:id="rId4"/>
    <p:sldId id="265" r:id="rId5"/>
    <p:sldId id="268" r:id="rId6"/>
    <p:sldId id="266" r:id="rId7"/>
    <p:sldId id="267" r:id="rId8"/>
  </p:sldIdLst>
  <p:sldSz cx="9144000" cy="6858000" type="screen4x3"/>
  <p:notesSz cx="7315200" cy="96012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3" autoAdjust="0"/>
  </p:normalViewPr>
  <p:slideViewPr>
    <p:cSldViewPr>
      <p:cViewPr>
        <p:scale>
          <a:sx n="75" d="100"/>
          <a:sy n="75" d="100"/>
        </p:scale>
        <p:origin x="-17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72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8B722C1-8920-4DD8-8A89-EF55CF78BDB2}" type="datetime1">
              <a:rPr lang="sv-SE"/>
              <a:pPr/>
              <a:t>2015-06-05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45D1D4B-7818-4655-8073-3EBB672032E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057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224066-E4EF-47E2-9EC9-88303194710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7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4950C-B40A-4A3C-BD59-2A880875ADD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6499B-5C02-47A4-9C09-17FA0019E7F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967CE-5D8C-4F4D-92E4-B6697197E29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3DD5B-581B-49A0-9703-9C1C5F8AC19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E0C46-743B-45F5-AF27-B4D3AB411CD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137AD-5B93-4084-9169-BF5941D5B07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32BB4-D30C-4C30-A5E6-69366A9243E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EE9DD-980E-43F3-A1A4-BB7B0CEEFC6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D2574-109B-40A8-99AB-09AF761CA0BE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99467-F09B-4AF0-BAB6-008450A3C39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47CAC-8B6D-4271-823A-C20332A74DE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A54BFC-EFD0-4B94-96B7-F01203A2F4EB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1031" name="Picture 11" descr="mall_eng_sid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FEEEC"/>
              </a:clrFrom>
              <a:clrTo>
                <a:srgbClr val="EFE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2071678"/>
            <a:ext cx="4857784" cy="3837649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714356"/>
            <a:ext cx="7891462" cy="1727200"/>
          </a:xfrm>
        </p:spPr>
        <p:txBody>
          <a:bodyPr/>
          <a:lstStyle/>
          <a:p>
            <a:r>
              <a:rPr lang="en-US" sz="2800" dirty="0" smtClean="0"/>
              <a:t>A Real-time Cargo Damage Management System via a Sorting Array Triangulation (SAT) Technique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 </a:t>
            </a:r>
            <a:endParaRPr lang="en-US" sz="3600" dirty="0" smtClean="0"/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000100" y="3143248"/>
            <a:ext cx="49688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Philip B. Alipour</a:t>
            </a:r>
          </a:p>
          <a:p>
            <a:pPr>
              <a:spcBef>
                <a:spcPct val="50000"/>
              </a:spcBef>
            </a:pP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2 Matteus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Magnusson</a:t>
            </a:r>
            <a:endParaRPr lang="sv-SE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Martin W. Olsson </a:t>
            </a:r>
            <a:endParaRPr lang="sv-SE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sv-SE" sz="2400" dirty="0" smtClean="0">
                <a:latin typeface="Times New Roman" pitchFamily="18" charset="0"/>
                <a:cs typeface="Times New Roman" pitchFamily="18" charset="0"/>
              </a:rPr>
              <a:t>4 Nooshin H. Ghasemi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2500306"/>
            <a:ext cx="321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Presentation by: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000" dirty="0" smtClean="0"/>
              <a:t>1. Cargo damage could happen anywhere</a:t>
            </a:r>
          </a:p>
          <a:p>
            <a:pPr lvl="2"/>
            <a:r>
              <a:rPr lang="en-US" sz="2000" dirty="0" smtClean="0"/>
              <a:t>2. Weak support system during transport</a:t>
            </a:r>
          </a:p>
          <a:p>
            <a:pPr lvl="2"/>
            <a:r>
              <a:rPr lang="en-US" sz="2000" dirty="0" smtClean="0"/>
              <a:t>3. Inspect and profile the damaged from undamaged</a:t>
            </a:r>
          </a:p>
          <a:p>
            <a:pPr lvl="2"/>
            <a:r>
              <a:rPr lang="en-US" sz="2000" dirty="0" smtClean="0"/>
              <a:t>4. Parameters are: </a:t>
            </a:r>
          </a:p>
          <a:p>
            <a:pPr lvl="3"/>
            <a:r>
              <a:rPr lang="en-US" sz="1800" b="1" dirty="0" smtClean="0"/>
              <a:t>cargo stack population </a:t>
            </a:r>
            <a:r>
              <a:rPr lang="en-US" sz="1800" i="1" dirty="0" smtClean="0"/>
              <a:t>n</a:t>
            </a:r>
            <a:r>
              <a:rPr lang="en-US" sz="1800" dirty="0" smtClean="0"/>
              <a:t>, </a:t>
            </a:r>
          </a:p>
          <a:p>
            <a:pPr lvl="3"/>
            <a:r>
              <a:rPr lang="en-US" sz="1800" b="1" dirty="0" smtClean="0"/>
              <a:t>suggested containers stack for inspection </a:t>
            </a:r>
            <a:r>
              <a:rPr lang="en-US" sz="1800" dirty="0" smtClean="0"/>
              <a:t>S = (</a:t>
            </a:r>
            <a:r>
              <a:rPr lang="en-US" sz="1800" dirty="0" err="1" smtClean="0"/>
              <a:t>xy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) from {xy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…, </a:t>
            </a:r>
            <a:r>
              <a:rPr lang="en-US" sz="1800" dirty="0" err="1" smtClean="0"/>
              <a:t>xy</a:t>
            </a:r>
            <a:r>
              <a:rPr lang="en-US" sz="1800" i="1" baseline="-25000" dirty="0" err="1" smtClean="0"/>
              <a:t>n</a:t>
            </a:r>
            <a:r>
              <a:rPr lang="en-US" sz="1800" dirty="0" smtClean="0"/>
              <a:t>}</a:t>
            </a:r>
          </a:p>
          <a:p>
            <a:pPr lvl="3"/>
            <a:r>
              <a:rPr lang="en-US" sz="1800" b="1" dirty="0" smtClean="0"/>
              <a:t>cargo status </a:t>
            </a:r>
            <a:r>
              <a:rPr lang="en-US" sz="1800" dirty="0" smtClean="0"/>
              <a:t>or detected </a:t>
            </a:r>
            <a:r>
              <a:rPr lang="en-US" sz="1800" dirty="0" err="1" smtClean="0"/>
              <a:t>D</a:t>
            </a:r>
            <a:r>
              <a:rPr lang="en-US" sz="1800" baseline="-25000" dirty="0" err="1" smtClean="0"/>
              <a:t>xyz</a:t>
            </a:r>
            <a:r>
              <a:rPr lang="en-US" sz="1800" dirty="0" smtClean="0"/>
              <a:t> = Red or Grey or Green </a:t>
            </a:r>
          </a:p>
          <a:p>
            <a:pPr lvl="3"/>
            <a:r>
              <a:rPr lang="en-US" sz="1800" b="1" dirty="0" smtClean="0"/>
              <a:t>time</a:t>
            </a:r>
            <a:r>
              <a:rPr lang="en-US" sz="1800" dirty="0" smtClean="0"/>
              <a:t> </a:t>
            </a:r>
            <a:r>
              <a:rPr lang="en-US" sz="1800" b="1" dirty="0" smtClean="0"/>
              <a:t>to detect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, </a:t>
            </a:r>
            <a:r>
              <a:rPr lang="en-US" sz="1800" b="1" dirty="0" smtClean="0"/>
              <a:t>total</a:t>
            </a:r>
            <a:r>
              <a:rPr lang="en-US" sz="1800" dirty="0" smtClean="0"/>
              <a:t> </a:t>
            </a:r>
            <a:r>
              <a:rPr lang="en-US" sz="1800" b="1" dirty="0" smtClean="0"/>
              <a:t>time to generate status </a:t>
            </a:r>
            <a:r>
              <a:rPr lang="en-US" sz="1800" dirty="0" smtClean="0"/>
              <a:t>T</a:t>
            </a:r>
            <a:r>
              <a:rPr lang="en-US" sz="1800" baseline="-25000" dirty="0" smtClean="0"/>
              <a:t>D</a:t>
            </a:r>
            <a:r>
              <a:rPr lang="en-US" sz="1800" dirty="0" smtClean="0"/>
              <a:t>, </a:t>
            </a:r>
            <a:r>
              <a:rPr lang="en-US" sz="1800" b="1" dirty="0" smtClean="0"/>
              <a:t>saved time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saved</a:t>
            </a:r>
            <a:r>
              <a:rPr lang="en-US" sz="1800" dirty="0" smtClean="0"/>
              <a:t> by SAT vs. time if used by other techniques,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other</a:t>
            </a:r>
            <a:r>
              <a:rPr lang="en-US" sz="1800" dirty="0" smtClean="0"/>
              <a:t>.   </a:t>
            </a:r>
          </a:p>
          <a:p>
            <a:pPr lvl="2"/>
            <a:r>
              <a:rPr lang="en-US" sz="2000" dirty="0" smtClean="0"/>
              <a:t>5. Parametric adaptations: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local</a:t>
            </a:r>
            <a:r>
              <a:rPr lang="en-US" sz="2000" dirty="0" smtClean="0"/>
              <a:t> = </a:t>
            </a:r>
            <a:r>
              <a:rPr lang="en-US" sz="2000" dirty="0" err="1" smtClean="0"/>
              <a:t>xy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coordinates for stack location, xyz for physical volume exposures (leakages) and damaged surfaces </a:t>
            </a:r>
          </a:p>
          <a:p>
            <a:pPr lvl="2">
              <a:buNone/>
            </a:pP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Design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Detect Defected or Damaged Cargos (ranging from </a:t>
            </a:r>
            <a:r>
              <a:rPr lang="en-US" sz="2000" i="1" dirty="0" smtClean="0"/>
              <a:t>low</a:t>
            </a:r>
            <a:r>
              <a:rPr lang="en-US" sz="2000" dirty="0" smtClean="0"/>
              <a:t> to </a:t>
            </a:r>
            <a:r>
              <a:rPr lang="en-US" sz="2000" i="1" dirty="0" smtClean="0"/>
              <a:t>severe</a:t>
            </a:r>
            <a:r>
              <a:rPr lang="en-US" sz="2000" dirty="0" smtClean="0"/>
              <a:t>)</a:t>
            </a:r>
          </a:p>
          <a:p>
            <a:pPr lvl="0"/>
            <a:r>
              <a:rPr lang="en-US" sz="2000" dirty="0" smtClean="0"/>
              <a:t>Sort Damaged from Undamaged Cargos </a:t>
            </a:r>
          </a:p>
          <a:p>
            <a:pPr lvl="0"/>
            <a:r>
              <a:rPr lang="en-US" sz="2000" dirty="0" smtClean="0"/>
              <a:t>Suggest Specific Containers from the Sorted List</a:t>
            </a:r>
          </a:p>
          <a:p>
            <a:pPr lvl="0"/>
            <a:r>
              <a:rPr lang="en-US" sz="2000" dirty="0" smtClean="0"/>
              <a:t>Manage Cargos by human and non-human agents:</a:t>
            </a:r>
          </a:p>
          <a:p>
            <a:pPr lvl="1"/>
            <a:r>
              <a:rPr lang="en-US" sz="1800" dirty="0" smtClean="0"/>
              <a:t>Detectors mounted onto the crane facility in port;</a:t>
            </a:r>
          </a:p>
          <a:p>
            <a:pPr lvl="1"/>
            <a:r>
              <a:rPr lang="en-US" sz="1800" dirty="0" smtClean="0"/>
              <a:t>Detectors stationed on the vessel after cargo load </a:t>
            </a:r>
          </a:p>
          <a:p>
            <a:pPr lvl="0"/>
            <a:r>
              <a:rPr lang="en-US" sz="2000" dirty="0" smtClean="0"/>
              <a:t>Finalize results as a report for a Final Managerial Decision, saying:</a:t>
            </a:r>
          </a:p>
          <a:p>
            <a:pPr lvl="1"/>
            <a:r>
              <a:rPr lang="en-US" sz="1800" i="1" dirty="0" smtClean="0"/>
              <a:t>Don't get wined up with the details, rather matches of the results in the database, inputs, outputs and updates coming from the algorithm. </a:t>
            </a:r>
          </a:p>
          <a:p>
            <a:pPr lvl="1"/>
            <a:r>
              <a:rPr lang="en-US" sz="1800" i="1" dirty="0" smtClean="0"/>
              <a:t>Correct input gives correct output estimates probabilistically, either in form of more estimates otherwise precisions.  </a:t>
            </a:r>
          </a:p>
          <a:p>
            <a:pPr lvl="2"/>
            <a:endParaRPr lang="en-US" sz="1800" dirty="0" smtClean="0"/>
          </a:p>
          <a:p>
            <a:pPr lvl="2">
              <a:buNone/>
            </a:pP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IDSS_Plan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359"/>
            <a:ext cx="9144000" cy="603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208 -0.0944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47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08 -0.09444 L -0.43316 -0.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Method for DSS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Our simulation method integrates </a:t>
            </a:r>
            <a:r>
              <a:rPr lang="en-US" sz="2000" b="1" dirty="0" smtClean="0"/>
              <a:t>regular and quasi-Monte Carlo methods</a:t>
            </a:r>
            <a:r>
              <a:rPr lang="en-US" sz="2000" dirty="0" smtClean="0"/>
              <a:t> for computing each triangulation phase: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We Define a domain of possible inputs on </a:t>
            </a:r>
            <a:r>
              <a:rPr lang="en-US" sz="1800" dirty="0" err="1" smtClean="0"/>
              <a:t>i</a:t>
            </a:r>
            <a:r>
              <a:rPr lang="en-US" sz="1800" dirty="0" smtClean="0"/>
              <a:t> as (x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y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…, </a:t>
            </a:r>
            <a:r>
              <a:rPr lang="en-US" sz="1800" dirty="0" err="1" smtClean="0"/>
              <a:t>x</a:t>
            </a:r>
            <a:r>
              <a:rPr lang="en-US" sz="1800" baseline="-25000" dirty="0" err="1" smtClean="0"/>
              <a:t>n</a:t>
            </a:r>
            <a:r>
              <a:rPr lang="en-US" sz="1800" dirty="0" err="1" smtClean="0"/>
              <a:t>y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)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Generate inputs randomly from a probability distribution over the domain (2D Array) giving x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* </a:t>
            </a:r>
            <a:r>
              <a:rPr lang="en-US" sz="1800" dirty="0" err="1" smtClean="0"/>
              <a:t>y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.</a:t>
            </a:r>
          </a:p>
          <a:p>
            <a:pPr lvl="1" algn="ctr">
              <a:buNone/>
            </a:pPr>
            <a:r>
              <a:rPr lang="en-US" sz="1800" dirty="0" smtClean="0"/>
              <a:t>Random Function f(</a:t>
            </a:r>
            <a:r>
              <a:rPr lang="en-US" sz="1800" i="1" dirty="0" smtClean="0"/>
              <a:t>n</a:t>
            </a:r>
            <a:r>
              <a:rPr lang="en-US" sz="1800" dirty="0" smtClean="0"/>
              <a:t>) = </a:t>
            </a:r>
            <a:r>
              <a:rPr lang="en-US" sz="1800" dirty="0" err="1" smtClean="0"/>
              <a:t>Rnd</a:t>
            </a:r>
            <a:r>
              <a:rPr lang="en-US" sz="1800" dirty="0" smtClean="0"/>
              <a:t>(</a:t>
            </a:r>
            <a:r>
              <a:rPr lang="en-US" sz="1800" dirty="0" err="1" smtClean="0"/>
              <a:t>i</a:t>
            </a:r>
            <a:r>
              <a:rPr lang="en-US" sz="1800" dirty="0" smtClean="0"/>
              <a:t>)</a:t>
            </a:r>
          </a:p>
          <a:p>
            <a:pPr lvl="1" algn="ctr">
              <a:buNone/>
            </a:pPr>
            <a:r>
              <a:rPr lang="en-US" sz="1800" dirty="0" smtClean="0"/>
              <a:t>We inspect cargo </a:t>
            </a:r>
            <a:r>
              <a:rPr lang="en-US" sz="1800" dirty="0" err="1" smtClean="0"/>
              <a:t>i</a:t>
            </a:r>
            <a:r>
              <a:rPr lang="en-US" sz="1800" dirty="0" smtClean="0"/>
              <a:t> for one triangle side (</a:t>
            </a:r>
            <a:r>
              <a:rPr lang="el-GR" sz="1800" dirty="0" smtClean="0"/>
              <a:t>α</a:t>
            </a:r>
            <a:r>
              <a:rPr lang="en-US" sz="1800" dirty="0" smtClean="0"/>
              <a:t>), </a:t>
            </a:r>
          </a:p>
          <a:p>
            <a:pPr lvl="1" algn="ctr">
              <a:buNone/>
            </a:pPr>
            <a:r>
              <a:rPr lang="en-US" sz="1800" dirty="0" smtClean="0"/>
              <a:t>Two more </a:t>
            </a:r>
            <a:r>
              <a:rPr lang="en-US" sz="1800" dirty="0" err="1" smtClean="0"/>
              <a:t>i’s</a:t>
            </a:r>
            <a:r>
              <a:rPr lang="en-US" sz="1800" dirty="0" smtClean="0"/>
              <a:t> for the remaining triangle sides (</a:t>
            </a:r>
            <a:r>
              <a:rPr lang="el-GR" sz="1800" dirty="0" smtClean="0"/>
              <a:t>β</a:t>
            </a:r>
            <a:r>
              <a:rPr lang="en-US" sz="1800" dirty="0" smtClean="0"/>
              <a:t> and </a:t>
            </a:r>
            <a:r>
              <a:rPr lang="el-GR" sz="1800" dirty="0" smtClean="0"/>
              <a:t>γ</a:t>
            </a:r>
            <a:r>
              <a:rPr lang="en-US" sz="1800" dirty="0" smtClean="0"/>
              <a:t>)    </a:t>
            </a:r>
          </a:p>
          <a:p>
            <a:pPr marL="857250" lvl="1" indent="-457200">
              <a:buAutoNum type="arabicPeriod" startAt="3"/>
            </a:pPr>
            <a:r>
              <a:rPr lang="en-US" sz="1800" dirty="0" smtClean="0"/>
              <a:t>We generate an estimate between the detected 3, using distances to the remaining adjacent stacks in a database  </a:t>
            </a:r>
          </a:p>
          <a:p>
            <a:pPr marL="857250" lvl="1" indent="-457200">
              <a:buAutoNum type="arabicPeriod" startAt="3"/>
            </a:pPr>
            <a:r>
              <a:rPr lang="en-US" sz="1800" dirty="0" smtClean="0"/>
              <a:t>We aggregate and update the results from one SAT phase to  another on the whole population.  </a:t>
            </a:r>
            <a:endParaRPr lang="sv-SE" sz="1800" dirty="0" smtClean="0"/>
          </a:p>
        </p:txBody>
      </p:sp>
      <p:pic>
        <p:nvPicPr>
          <p:cNvPr id="4" name="Picture 3" descr="DB Screensh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247"/>
            <a:ext cx="9144000" cy="6882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Method for DSS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(red, grey, green) status ratio is then computed out of the whole stack population to generate the final status profile on cargos</a:t>
            </a:r>
          </a:p>
          <a:p>
            <a:r>
              <a:rPr lang="en-US" sz="2000" dirty="0" smtClean="0"/>
              <a:t>Optimization is mainly on the performance time relative to DB information </a:t>
            </a:r>
            <a:r>
              <a:rPr lang="en-US" sz="2000" b="1" dirty="0" smtClean="0"/>
              <a:t>updates</a:t>
            </a:r>
            <a:r>
              <a:rPr lang="en-US" sz="2000" dirty="0" smtClean="0"/>
              <a:t> and </a:t>
            </a:r>
            <a:r>
              <a:rPr lang="en-US" sz="2000" b="1" dirty="0" smtClean="0"/>
              <a:t>detection</a:t>
            </a:r>
            <a:r>
              <a:rPr lang="en-US" sz="2000" dirty="0" smtClean="0"/>
              <a:t> parameters. Here is an example from the main plan 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Saved Time Effort: 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rPr>
              <a:t>T</a:t>
            </a:r>
            <a:r>
              <a:rPr lang="en-US" sz="2000" baseline="-25000" dirty="0" err="1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rPr>
              <a:t>saved</a:t>
            </a:r>
            <a:r>
              <a:rPr lang="en-US" sz="2000" baseline="-2500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lang="en-US" sz="2000" baseline="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rPr>
              <a:t> = 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rPr>
              <a:t>T</a:t>
            </a:r>
            <a:r>
              <a:rPr lang="en-US" sz="2000" baseline="-25000" dirty="0" err="1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rPr>
              <a:t>other</a:t>
            </a:r>
            <a:r>
              <a:rPr lang="en-US" sz="2000" baseline="-2500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rPr>
              <a:t> </a:t>
            </a:r>
            <a:r>
              <a:rPr lang="en-US" sz="2000" baseline="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rPr>
              <a:t>T</a:t>
            </a:r>
            <a:r>
              <a:rPr lang="en-US" sz="2000" baseline="-2500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rPr>
              <a:t>D</a:t>
            </a:r>
            <a:endParaRPr lang="sv-SE" sz="2000" baseline="0" dirty="0" smtClean="0"/>
          </a:p>
        </p:txBody>
      </p:sp>
      <p:pic>
        <p:nvPicPr>
          <p:cNvPr id="4" name="Picture 3" descr="IDSS_Plan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60"/>
            <a:ext cx="7715304" cy="4438650"/>
          </a:xfrm>
          <a:prstGeom prst="rect">
            <a:avLst/>
          </a:prstGeom>
        </p:spPr>
      </p:pic>
      <p:pic>
        <p:nvPicPr>
          <p:cNvPr id="7" name="Picture 6" descr="Roughness Objectific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8775"/>
            <a:ext cx="9144000" cy="4340449"/>
          </a:xfrm>
          <a:prstGeom prst="rect">
            <a:avLst/>
          </a:prstGeom>
        </p:spPr>
      </p:pic>
      <p:pic>
        <p:nvPicPr>
          <p:cNvPr id="8" name="Picture 7" descr="Screenshot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1581"/>
            <a:ext cx="9144000" cy="4414838"/>
          </a:xfrm>
          <a:prstGeom prst="rect">
            <a:avLst/>
          </a:prstGeom>
        </p:spPr>
      </p:pic>
      <p:pic>
        <p:nvPicPr>
          <p:cNvPr id="9" name="Picture 8" descr="IMG_03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3000372"/>
            <a:ext cx="4531360" cy="337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5074" y="5000636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113 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3286124"/>
            <a:ext cx="1204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602.66 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12" name="Picture 11" descr="Screenshot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4422"/>
            <a:ext cx="9144000" cy="4396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STATUS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Current project status and problems:</a:t>
            </a:r>
          </a:p>
          <a:p>
            <a:pPr lvl="1"/>
            <a:r>
              <a:rPr lang="en-US" sz="2200" dirty="0" smtClean="0"/>
              <a:t>Program results on the hybrid simulation</a:t>
            </a:r>
          </a:p>
          <a:p>
            <a:pPr lvl="1"/>
            <a:r>
              <a:rPr lang="en-US" sz="2200" dirty="0" smtClean="0"/>
              <a:t>Profile generation and phase-to-phase triangulation estimates on cargo status</a:t>
            </a:r>
          </a:p>
          <a:p>
            <a:pPr lvl="1"/>
            <a:r>
              <a:rPr lang="en-US" sz="2200" dirty="0" smtClean="0"/>
              <a:t>Further analysis to our conducted SWOT analysis, like sensitivity analysis on the time and spatial factors (performance)</a:t>
            </a:r>
          </a:p>
          <a:p>
            <a:pPr lvl="2"/>
            <a:r>
              <a:rPr lang="en-US" sz="2000" dirty="0" smtClean="0"/>
              <a:t>This results in assessing and tackling </a:t>
            </a:r>
            <a:r>
              <a:rPr lang="en-US" sz="2000" b="1" dirty="0" smtClean="0"/>
              <a:t>Uncertainties</a:t>
            </a:r>
            <a:r>
              <a:rPr lang="en-US" sz="2000" dirty="0" smtClean="0"/>
              <a:t> in the project</a:t>
            </a:r>
          </a:p>
          <a:p>
            <a:pPr lvl="2"/>
            <a:r>
              <a:rPr lang="en-US" sz="2000" dirty="0" smtClean="0"/>
              <a:t>This further results in </a:t>
            </a:r>
            <a:r>
              <a:rPr lang="en-US" sz="2000" b="1" dirty="0" smtClean="0"/>
              <a:t>Verification and Validation</a:t>
            </a:r>
            <a:r>
              <a:rPr lang="en-US" sz="2000" dirty="0" smtClean="0"/>
              <a:t> of our incorporated technique.</a:t>
            </a:r>
          </a:p>
          <a:p>
            <a:endParaRPr lang="sv-SE" sz="2800" dirty="0" smtClean="0"/>
          </a:p>
          <a:p>
            <a:endParaRPr lang="en-US" sz="2800" dirty="0"/>
          </a:p>
        </p:txBody>
      </p:sp>
      <p:pic>
        <p:nvPicPr>
          <p:cNvPr id="5" name="Picture 4" descr="Screenshot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2866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txBody>
          <a:bodyPr/>
          <a:lstStyle/>
          <a:p>
            <a:r>
              <a:rPr lang="sv-SE" dirty="0" smtClean="0"/>
              <a:t>Q &amp; A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3" descr="cont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FEEEC"/>
              </a:clrFrom>
              <a:clrTo>
                <a:srgbClr val="EFEE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2285992"/>
            <a:ext cx="4857784" cy="3837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516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Standardformgivning</vt:lpstr>
      <vt:lpstr>A Real-time Cargo Damage Management System via a Sorting Array Triangulation (SAT) Technique  </vt:lpstr>
      <vt:lpstr>Problem Description</vt:lpstr>
      <vt:lpstr>Problem Design &amp; Objectives</vt:lpstr>
      <vt:lpstr>Solution Method for DSS</vt:lpstr>
      <vt:lpstr>Solution Method for DSS</vt:lpstr>
      <vt:lpstr>STATUS</vt:lpstr>
      <vt:lpstr>Q &amp; A</vt:lpstr>
    </vt:vector>
  </TitlesOfParts>
  <Company>Blekinge Tekniska Högskola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sps</dc:creator>
  <cp:lastModifiedBy>PhiBAl</cp:lastModifiedBy>
  <cp:revision>540</cp:revision>
  <dcterms:created xsi:type="dcterms:W3CDTF">2008-03-03T13:17:06Z</dcterms:created>
  <dcterms:modified xsi:type="dcterms:W3CDTF">2015-06-05T22:33:05Z</dcterms:modified>
</cp:coreProperties>
</file>