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81" r:id="rId4"/>
    <p:sldId id="282" r:id="rId5"/>
    <p:sldId id="294" r:id="rId6"/>
    <p:sldId id="296" r:id="rId7"/>
    <p:sldId id="297" r:id="rId8"/>
    <p:sldId id="305" r:id="rId9"/>
    <p:sldId id="298" r:id="rId10"/>
    <p:sldId id="299" r:id="rId11"/>
    <p:sldId id="291" r:id="rId12"/>
    <p:sldId id="293" r:id="rId13"/>
    <p:sldId id="292" r:id="rId14"/>
    <p:sldId id="304" r:id="rId15"/>
    <p:sldId id="286" r:id="rId16"/>
    <p:sldId id="287" r:id="rId17"/>
    <p:sldId id="301" r:id="rId18"/>
    <p:sldId id="302" r:id="rId19"/>
    <p:sldId id="303" r:id="rId20"/>
    <p:sldId id="288" r:id="rId21"/>
    <p:sldId id="289" r:id="rId22"/>
    <p:sldId id="290" r:id="rId23"/>
    <p:sldId id="258" r:id="rId24"/>
    <p:sldId id="30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02CE"/>
    <a:srgbClr val="001642"/>
    <a:srgbClr val="00FF00"/>
    <a:srgbClr val="FF0066"/>
    <a:srgbClr val="660066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477" autoAdjust="0"/>
  </p:normalViewPr>
  <p:slideViewPr>
    <p:cSldViewPr>
      <p:cViewPr varScale="1">
        <p:scale>
          <a:sx n="68" d="100"/>
          <a:sy n="68" d="100"/>
        </p:scale>
        <p:origin x="-95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95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rogram%20Files\Microsoft%20Visual%20Studio%209.0\VC\fbar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Program%20Files\Microsoft%20Visual%20Studio%209.0\VC\fbar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D:\Program%20Files\Microsoft%20Visual%20Studio%209.0\VC\fba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v>WinZip</c:v>
          </c:tx>
          <c:val>
            <c:numRef>
              <c:f>LDCs!$AJ$1:$AJ$12</c:f>
              <c:numCache>
                <c:formatCode>0.00%</c:formatCode>
                <c:ptCount val="12"/>
                <c:pt idx="0" formatCode="0%">
                  <c:v>0.70000000000000062</c:v>
                </c:pt>
                <c:pt idx="1">
                  <c:v>0.70800000000000063</c:v>
                </c:pt>
                <c:pt idx="2">
                  <c:v>0.65400000000001235</c:v>
                </c:pt>
                <c:pt idx="3">
                  <c:v>0.6560000000000128</c:v>
                </c:pt>
                <c:pt idx="4">
                  <c:v>0.62800000000001088</c:v>
                </c:pt>
                <c:pt idx="5" formatCode="0%">
                  <c:v>0.60000000000000064</c:v>
                </c:pt>
                <c:pt idx="6">
                  <c:v>0.72200000000000064</c:v>
                </c:pt>
                <c:pt idx="7">
                  <c:v>0.53800000000000003</c:v>
                </c:pt>
                <c:pt idx="8">
                  <c:v>0.95590000000000064</c:v>
                </c:pt>
                <c:pt idx="9">
                  <c:v>0.73300000000000065</c:v>
                </c:pt>
                <c:pt idx="10" formatCode="0%">
                  <c:v>0.70000000000000062</c:v>
                </c:pt>
                <c:pt idx="11">
                  <c:v>0.66520000000001178</c:v>
                </c:pt>
              </c:numCache>
            </c:numRef>
          </c:val>
        </c:ser>
        <c:ser>
          <c:idx val="1"/>
          <c:order val="1"/>
          <c:tx>
            <c:v>GZip</c:v>
          </c:tx>
          <c:val>
            <c:numRef>
              <c:f>LDCs!$AK$1:$AK$12</c:f>
              <c:numCache>
                <c:formatCode>0%</c:formatCode>
                <c:ptCount val="12"/>
                <c:pt idx="0" formatCode="0.00%">
                  <c:v>0.85700000000000065</c:v>
                </c:pt>
                <c:pt idx="1">
                  <c:v>0.69000000000000394</c:v>
                </c:pt>
                <c:pt idx="2" formatCode="0.00%">
                  <c:v>0.63800000000001178</c:v>
                </c:pt>
                <c:pt idx="3" formatCode="0.00%">
                  <c:v>0.64700000000001179</c:v>
                </c:pt>
                <c:pt idx="4" formatCode="0.00%">
                  <c:v>0.61600000000000465</c:v>
                </c:pt>
                <c:pt idx="5" formatCode="0.00%">
                  <c:v>0.59500000000000064</c:v>
                </c:pt>
                <c:pt idx="6" formatCode="0.00%">
                  <c:v>0.71400000000000063</c:v>
                </c:pt>
                <c:pt idx="7" formatCode="0.00%">
                  <c:v>0.53600000000000003</c:v>
                </c:pt>
                <c:pt idx="8" formatCode="0.00%">
                  <c:v>0.95370000000000565</c:v>
                </c:pt>
                <c:pt idx="9" formatCode="0.00%">
                  <c:v>0.70300000000000062</c:v>
                </c:pt>
                <c:pt idx="10">
                  <c:v>0.69000000000000394</c:v>
                </c:pt>
                <c:pt idx="11" formatCode="0.00%">
                  <c:v>0.66530000000001088</c:v>
                </c:pt>
              </c:numCache>
            </c:numRef>
          </c:val>
        </c:ser>
        <c:ser>
          <c:idx val="2"/>
          <c:order val="2"/>
          <c:tx>
            <c:v>WinRK</c:v>
          </c:tx>
          <c:val>
            <c:numRef>
              <c:f>LDCs!$AL$1:$AL$12</c:f>
              <c:numCache>
                <c:formatCode>0.00%</c:formatCode>
                <c:ptCount val="12"/>
                <c:pt idx="0">
                  <c:v>0.87870000000001336</c:v>
                </c:pt>
                <c:pt idx="1">
                  <c:v>0.8004</c:v>
                </c:pt>
                <c:pt idx="2">
                  <c:v>0.77110000000000911</c:v>
                </c:pt>
                <c:pt idx="3">
                  <c:v>0.73580000000001178</c:v>
                </c:pt>
                <c:pt idx="4" formatCode="0%">
                  <c:v>0.69000000000000394</c:v>
                </c:pt>
                <c:pt idx="5">
                  <c:v>0.68250000000000233</c:v>
                </c:pt>
                <c:pt idx="6">
                  <c:v>0.75370000000001336</c:v>
                </c:pt>
                <c:pt idx="7">
                  <c:v>0.54570000000000063</c:v>
                </c:pt>
                <c:pt idx="8">
                  <c:v>0.96430000000000005</c:v>
                </c:pt>
                <c:pt idx="9">
                  <c:v>0.77820000000000855</c:v>
                </c:pt>
                <c:pt idx="10">
                  <c:v>0.78280000000000005</c:v>
                </c:pt>
                <c:pt idx="11">
                  <c:v>0.75700000000001133</c:v>
                </c:pt>
              </c:numCache>
            </c:numRef>
          </c:val>
        </c:ser>
        <c:ser>
          <c:idx val="3"/>
          <c:order val="3"/>
          <c:tx>
            <c:v>FBAR</c:v>
          </c:tx>
          <c:spPr>
            <a:solidFill>
              <a:srgbClr val="FFFF00"/>
            </a:solidFill>
            <a:ln>
              <a:solidFill>
                <a:srgbClr val="000000"/>
              </a:solidFill>
            </a:ln>
          </c:spPr>
          <c:val>
            <c:numRef>
              <c:f>LDCs!$AM$1:$AM$12</c:f>
              <c:numCache>
                <c:formatCode>0.00%</c:formatCode>
                <c:ptCount val="12"/>
                <c:pt idx="0" formatCode="0%">
                  <c:v>0.5</c:v>
                </c:pt>
                <c:pt idx="1">
                  <c:v>0.49470000000000008</c:v>
                </c:pt>
                <c:pt idx="2">
                  <c:v>0.48950000000000032</c:v>
                </c:pt>
                <c:pt idx="3" formatCode="0%">
                  <c:v>0.5</c:v>
                </c:pt>
                <c:pt idx="4" formatCode="0%">
                  <c:v>0.5</c:v>
                </c:pt>
                <c:pt idx="5" formatCode="0%">
                  <c:v>0.5</c:v>
                </c:pt>
                <c:pt idx="6">
                  <c:v>0.48950000000000032</c:v>
                </c:pt>
                <c:pt idx="7">
                  <c:v>0.49470000000000008</c:v>
                </c:pt>
                <c:pt idx="8">
                  <c:v>0.48950000000000032</c:v>
                </c:pt>
                <c:pt idx="9">
                  <c:v>0.48950000000000032</c:v>
                </c:pt>
                <c:pt idx="10" formatCode="0%">
                  <c:v>0.5</c:v>
                </c:pt>
                <c:pt idx="11" formatCode="0%">
                  <c:v>0.5</c:v>
                </c:pt>
              </c:numCache>
            </c:numRef>
          </c:val>
        </c:ser>
        <c:ser>
          <c:idx val="4"/>
          <c:order val="4"/>
          <c:tx>
            <c:v>FQAR</c:v>
          </c:tx>
          <c:spPr>
            <a:solidFill>
              <a:schemeClr val="bg1"/>
            </a:solidFill>
          </c:spPr>
          <c:val>
            <c:numRef>
              <c:f>LDCs!$AN$1:$AN$12</c:f>
              <c:numCache>
                <c:formatCode>0.00%</c:formatCode>
                <c:ptCount val="12"/>
                <c:pt idx="0">
                  <c:v>0.87500000000001055</c:v>
                </c:pt>
                <c:pt idx="1">
                  <c:v>0.86570000000001224</c:v>
                </c:pt>
                <c:pt idx="2">
                  <c:v>0.8566000000000128</c:v>
                </c:pt>
                <c:pt idx="3">
                  <c:v>0.87500000000001055</c:v>
                </c:pt>
                <c:pt idx="4">
                  <c:v>0.87500000000001055</c:v>
                </c:pt>
                <c:pt idx="5">
                  <c:v>0.87500000000001055</c:v>
                </c:pt>
                <c:pt idx="6">
                  <c:v>0.8566000000000128</c:v>
                </c:pt>
                <c:pt idx="7">
                  <c:v>0.86570000000001224</c:v>
                </c:pt>
                <c:pt idx="8">
                  <c:v>0.8566000000000128</c:v>
                </c:pt>
                <c:pt idx="9">
                  <c:v>0.8566000000000128</c:v>
                </c:pt>
                <c:pt idx="10">
                  <c:v>0.87500000000001055</c:v>
                </c:pt>
                <c:pt idx="11">
                  <c:v>0.87500000000001055</c:v>
                </c:pt>
              </c:numCache>
            </c:numRef>
          </c:val>
        </c:ser>
        <c:axId val="90707456"/>
        <c:axId val="90708992"/>
      </c:barChart>
      <c:catAx>
        <c:axId val="90707456"/>
        <c:scaling>
          <c:orientation val="minMax"/>
        </c:scaling>
        <c:axPos val="b"/>
        <c:tickLblPos val="nextTo"/>
        <c:crossAx val="90708992"/>
        <c:crosses val="autoZero"/>
        <c:auto val="1"/>
        <c:lblAlgn val="ctr"/>
        <c:lblOffset val="100"/>
      </c:catAx>
      <c:valAx>
        <c:axId val="90708992"/>
        <c:scaling>
          <c:orientation val="minMax"/>
          <c:max val="1"/>
        </c:scaling>
        <c:axPos val="l"/>
        <c:majorGridlines/>
        <c:numFmt formatCode="0%" sourceLinked="1"/>
        <c:tickLblPos val="nextTo"/>
        <c:crossAx val="90707456"/>
        <c:crosses val="autoZero"/>
        <c:crossBetween val="between"/>
      </c:valAx>
    </c:plotArea>
    <c:legend>
      <c:legendPos val="r"/>
    </c:legend>
    <c:plotVisOnly val="1"/>
  </c:chart>
  <c:spPr>
    <a:ln>
      <a:noFill/>
    </a:ln>
  </c:spPr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5"/>
  <c:chart>
    <c:title>
      <c:tx>
        <c:rich>
          <a:bodyPr/>
          <a:lstStyle/>
          <a:p>
            <a:pPr>
              <a:defRPr i="1"/>
            </a:pPr>
            <a:r>
              <a:rPr lang="en-US" i="1"/>
              <a:t>Bitrate comparsion</a:t>
            </a:r>
          </a:p>
        </c:rich>
      </c:tx>
    </c:title>
    <c:plotArea>
      <c:layout/>
      <c:barChart>
        <c:barDir val="bar"/>
        <c:grouping val="clustered"/>
        <c:ser>
          <c:idx val="0"/>
          <c:order val="0"/>
          <c:trendline>
            <c:spPr>
              <a:ln w="25400" cap="rnd">
                <a:solidFill>
                  <a:schemeClr val="tx2">
                    <a:lumMod val="75000"/>
                  </a:schemeClr>
                </a:solidFill>
                <a:headEnd type="oval"/>
                <a:tailEnd type="stealth" w="med" len="med"/>
              </a:ln>
            </c:spPr>
            <c:trendlineType val="movingAvg"/>
            <c:period val="2"/>
          </c:trendline>
          <c:val>
            <c:numRef>
              <c:f>LDCs!$F$1:$F$12</c:f>
              <c:numCache>
                <c:formatCode>0.00</c:formatCode>
                <c:ptCount val="12"/>
                <c:pt idx="0">
                  <c:v>2500</c:v>
                </c:pt>
                <c:pt idx="1">
                  <c:v>400</c:v>
                </c:pt>
                <c:pt idx="2">
                  <c:v>400</c:v>
                </c:pt>
                <c:pt idx="3">
                  <c:v>2500</c:v>
                </c:pt>
                <c:pt idx="4">
                  <c:v>400</c:v>
                </c:pt>
                <c:pt idx="5">
                  <c:v>2500</c:v>
                </c:pt>
                <c:pt idx="6">
                  <c:v>400</c:v>
                </c:pt>
                <c:pt idx="7">
                  <c:v>400</c:v>
                </c:pt>
                <c:pt idx="8">
                  <c:v>400</c:v>
                </c:pt>
                <c:pt idx="9">
                  <c:v>400</c:v>
                </c:pt>
                <c:pt idx="10">
                  <c:v>400</c:v>
                </c:pt>
                <c:pt idx="11">
                  <c:v>400</c:v>
                </c:pt>
              </c:numCache>
            </c:numRef>
          </c:val>
        </c:ser>
        <c:ser>
          <c:idx val="1"/>
          <c:order val="1"/>
          <c:trendline>
            <c:spPr>
              <a:ln w="25400">
                <a:solidFill>
                  <a:srgbClr val="C00000"/>
                </a:solidFill>
                <a:headEnd type="oval"/>
                <a:tailEnd type="stealth"/>
              </a:ln>
            </c:spPr>
            <c:trendlineType val="movingAvg"/>
            <c:period val="2"/>
          </c:trendline>
          <c:val>
            <c:numRef>
              <c:f>LDCs!$M$1:$M$12</c:f>
              <c:numCache>
                <c:formatCode>General</c:formatCode>
                <c:ptCount val="12"/>
                <c:pt idx="0">
                  <c:v>300.82031199999869</c:v>
                </c:pt>
                <c:pt idx="1">
                  <c:v>456.79148699999899</c:v>
                </c:pt>
                <c:pt idx="2">
                  <c:v>438.11165</c:v>
                </c:pt>
                <c:pt idx="3">
                  <c:v>366.32254499999999</c:v>
                </c:pt>
                <c:pt idx="4">
                  <c:v>30.802485300000001</c:v>
                </c:pt>
                <c:pt idx="5">
                  <c:v>167.02474000000001</c:v>
                </c:pt>
                <c:pt idx="6">
                  <c:v>394.72445099999999</c:v>
                </c:pt>
                <c:pt idx="7">
                  <c:v>392.01774899999964</c:v>
                </c:pt>
                <c:pt idx="8">
                  <c:v>485.88576899999993</c:v>
                </c:pt>
                <c:pt idx="9">
                  <c:v>2618.71632</c:v>
                </c:pt>
                <c:pt idx="10">
                  <c:v>444.14911699999999</c:v>
                </c:pt>
                <c:pt idx="11">
                  <c:v>337.762587</c:v>
                </c:pt>
              </c:numCache>
            </c:numRef>
          </c:val>
        </c:ser>
        <c:axId val="95161344"/>
        <c:axId val="95175424"/>
      </c:barChart>
      <c:catAx>
        <c:axId val="95161344"/>
        <c:scaling>
          <c:orientation val="minMax"/>
        </c:scaling>
        <c:axPos val="l"/>
        <c:tickLblPos val="nextTo"/>
        <c:crossAx val="95175424"/>
        <c:crosses val="autoZero"/>
        <c:auto val="1"/>
        <c:lblAlgn val="ctr"/>
        <c:lblOffset val="100"/>
      </c:catAx>
      <c:valAx>
        <c:axId val="95175424"/>
        <c:scaling>
          <c:orientation val="minMax"/>
        </c:scaling>
        <c:axPos val="b"/>
        <c:majorGridlines/>
        <c:numFmt formatCode="General" sourceLinked="0"/>
        <c:tickLblPos val="nextTo"/>
        <c:crossAx val="95161344"/>
        <c:crosses val="autoZero"/>
        <c:crossBetween val="between"/>
      </c:valAx>
    </c:plotArea>
    <c:plotVisOnly val="1"/>
  </c:chart>
  <c:spPr>
    <a:ln>
      <a:noFill/>
    </a:ln>
  </c:spPr>
  <c:txPr>
    <a:bodyPr/>
    <a:lstStyle/>
    <a:p>
      <a:pPr>
        <a:defRPr sz="1400">
          <a:solidFill>
            <a:schemeClr val="bg1"/>
          </a:solidFill>
        </a:defRPr>
      </a:pPr>
      <a:endParaRPr lang="en-US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5"/>
  <c:chart>
    <c:title>
      <c:tx>
        <c:rich>
          <a:bodyPr/>
          <a:lstStyle/>
          <a:p>
            <a:pPr>
              <a:defRPr i="1"/>
            </a:pPr>
            <a:r>
              <a:rPr lang="en-US" i="1"/>
              <a:t>Memory usage</a:t>
            </a:r>
          </a:p>
        </c:rich>
      </c:tx>
    </c:title>
    <c:plotArea>
      <c:layout/>
      <c:barChart>
        <c:barDir val="bar"/>
        <c:grouping val="clustered"/>
        <c:ser>
          <c:idx val="0"/>
          <c:order val="0"/>
          <c:trendline>
            <c:spPr>
              <a:ln w="31750">
                <a:solidFill>
                  <a:schemeClr val="tx2">
                    <a:lumMod val="75000"/>
                  </a:schemeClr>
                </a:solidFill>
                <a:headEnd type="oval"/>
                <a:tailEnd type="stealth"/>
              </a:ln>
            </c:spPr>
            <c:trendlineType val="movingAvg"/>
            <c:period val="2"/>
          </c:trendline>
          <c:val>
            <c:numRef>
              <c:f>LDCs!$E$1:$E$12</c:f>
              <c:numCache>
                <c:formatCode>0.00</c:formatCode>
                <c:ptCount val="12"/>
                <c:pt idx="0">
                  <c:v>46</c:v>
                </c:pt>
                <c:pt idx="1">
                  <c:v>272</c:v>
                </c:pt>
                <c:pt idx="2">
                  <c:v>272</c:v>
                </c:pt>
                <c:pt idx="3">
                  <c:v>46</c:v>
                </c:pt>
                <c:pt idx="4">
                  <c:v>272</c:v>
                </c:pt>
                <c:pt idx="5">
                  <c:v>46</c:v>
                </c:pt>
                <c:pt idx="6">
                  <c:v>276</c:v>
                </c:pt>
                <c:pt idx="7">
                  <c:v>276</c:v>
                </c:pt>
                <c:pt idx="8">
                  <c:v>276</c:v>
                </c:pt>
                <c:pt idx="9">
                  <c:v>276</c:v>
                </c:pt>
                <c:pt idx="10">
                  <c:v>276</c:v>
                </c:pt>
                <c:pt idx="11">
                  <c:v>276</c:v>
                </c:pt>
              </c:numCache>
            </c:numRef>
          </c:val>
        </c:ser>
        <c:ser>
          <c:idx val="1"/>
          <c:order val="1"/>
          <c:trendline>
            <c:spPr>
              <a:ln w="31750">
                <a:solidFill>
                  <a:srgbClr val="C00000"/>
                </a:solidFill>
                <a:headEnd type="oval"/>
                <a:tailEnd type="stealth"/>
              </a:ln>
            </c:spPr>
            <c:trendlineType val="movingAvg"/>
            <c:period val="2"/>
          </c:trendline>
          <c:val>
            <c:numRef>
              <c:f>LDCs!$N$1:$N$12</c:f>
              <c:numCache>
                <c:formatCode>General</c:formatCode>
                <c:ptCount val="12"/>
                <c:pt idx="0">
                  <c:v>8.0500000000000007</c:v>
                </c:pt>
                <c:pt idx="1">
                  <c:v>8.6</c:v>
                </c:pt>
                <c:pt idx="2">
                  <c:v>9.69</c:v>
                </c:pt>
                <c:pt idx="3">
                  <c:v>8.0500000000000007</c:v>
                </c:pt>
                <c:pt idx="4">
                  <c:v>8.11</c:v>
                </c:pt>
                <c:pt idx="5">
                  <c:v>8</c:v>
                </c:pt>
                <c:pt idx="6">
                  <c:v>8.7100000000000009</c:v>
                </c:pt>
                <c:pt idx="7">
                  <c:v>8.5</c:v>
                </c:pt>
                <c:pt idx="8">
                  <c:v>9.75</c:v>
                </c:pt>
                <c:pt idx="9">
                  <c:v>8.74</c:v>
                </c:pt>
                <c:pt idx="10">
                  <c:v>8.2000000000000011</c:v>
                </c:pt>
                <c:pt idx="11">
                  <c:v>8.14</c:v>
                </c:pt>
              </c:numCache>
            </c:numRef>
          </c:val>
        </c:ser>
        <c:axId val="95579520"/>
        <c:axId val="95581312"/>
      </c:barChart>
      <c:catAx>
        <c:axId val="95579520"/>
        <c:scaling>
          <c:orientation val="minMax"/>
        </c:scaling>
        <c:axPos val="l"/>
        <c:tickLblPos val="nextTo"/>
        <c:crossAx val="95581312"/>
        <c:crosses val="autoZero"/>
        <c:auto val="1"/>
        <c:lblAlgn val="ctr"/>
        <c:lblOffset val="100"/>
      </c:catAx>
      <c:valAx>
        <c:axId val="95581312"/>
        <c:scaling>
          <c:orientation val="minMax"/>
        </c:scaling>
        <c:axPos val="b"/>
        <c:majorGridlines/>
        <c:numFmt formatCode="General" sourceLinked="0"/>
        <c:minorTickMark val="out"/>
        <c:tickLblPos val="nextTo"/>
        <c:crossAx val="95579520"/>
        <c:crosses val="autoZero"/>
        <c:crossBetween val="between"/>
      </c:valAx>
    </c:plotArea>
    <c:plotVisOnly val="1"/>
  </c:chart>
  <c:spPr>
    <a:ln>
      <a:noFill/>
    </a:ln>
  </c:spPr>
  <c:txPr>
    <a:bodyPr/>
    <a:lstStyle/>
    <a:p>
      <a:pPr>
        <a:defRPr sz="1400">
          <a:solidFill>
            <a:schemeClr val="bg1"/>
          </a:solidFill>
          <a:latin typeface="Constantia" pitchFamily="18" charset="0"/>
          <a:cs typeface="Times New Roman" pitchFamily="18" charset="0"/>
        </a:defRPr>
      </a:pPr>
      <a:endParaRPr lang="en-US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B10738-9C88-47C9-B792-41A90DB5375B}" type="doc">
      <dgm:prSet loTypeId="urn:microsoft.com/office/officeart/2005/8/layout/bProcess2" loCatId="process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3635916E-9798-490C-BB76-EF0CF85E3433}">
      <dgm:prSet phldrT="[Text]" custT="1"/>
      <dgm:spPr/>
      <dgm:t>
        <a:bodyPr/>
        <a:lstStyle/>
        <a:p>
          <a:r>
            <a:rPr lang="en-US" sz="1400" b="1">
              <a:latin typeface="Times New Roman" pitchFamily="18" charset="0"/>
              <a:cs typeface="Times New Roman" pitchFamily="18" charset="0"/>
            </a:rPr>
            <a:t>Original Data</a:t>
          </a:r>
        </a:p>
      </dgm:t>
    </dgm:pt>
    <dgm:pt modelId="{17B95BE8-3A54-4E26-A4CC-A34D231D7041}" type="parTrans" cxnId="{9D9DC914-F884-4335-86D2-F0336930D427}">
      <dgm:prSet/>
      <dgm:spPr/>
      <dgm:t>
        <a:bodyPr/>
        <a:lstStyle/>
        <a:p>
          <a:endParaRPr lang="en-US" sz="1200" b="1">
            <a:latin typeface="Times New Roman" pitchFamily="18" charset="0"/>
            <a:cs typeface="Times New Roman" pitchFamily="18" charset="0"/>
          </a:endParaRPr>
        </a:p>
      </dgm:t>
    </dgm:pt>
    <dgm:pt modelId="{15BC3330-DE27-4A36-B77D-F2764D490730}" type="sibTrans" cxnId="{9D9DC914-F884-4335-86D2-F0336930D427}">
      <dgm:prSet/>
      <dgm:spPr/>
      <dgm:t>
        <a:bodyPr/>
        <a:lstStyle/>
        <a:p>
          <a:endParaRPr lang="en-US" sz="1200" b="1">
            <a:latin typeface="Times New Roman" pitchFamily="18" charset="0"/>
            <a:cs typeface="Times New Roman" pitchFamily="18" charset="0"/>
          </a:endParaRPr>
        </a:p>
      </dgm:t>
    </dgm:pt>
    <dgm:pt modelId="{6A32D73C-9AC5-43A0-B7A2-6E1DDB74E9C0}">
      <dgm:prSet phldrT="[Text]" custT="1"/>
      <dgm:spPr/>
      <dgm:t>
        <a:bodyPr/>
        <a:lstStyle/>
        <a:p>
          <a:r>
            <a:rPr lang="en-US" sz="1200" b="1">
              <a:latin typeface="Times New Roman" pitchFamily="18" charset="0"/>
              <a:cs typeface="Times New Roman" pitchFamily="18" charset="0"/>
            </a:rPr>
            <a:t>AND/OR Application</a:t>
          </a:r>
        </a:p>
      </dgm:t>
    </dgm:pt>
    <dgm:pt modelId="{674D3DC5-9CF2-43F2-A6D9-06AF4C1BD7F0}" type="parTrans" cxnId="{B72B9A4B-9F13-4A08-8F37-85B34C6C52EE}">
      <dgm:prSet/>
      <dgm:spPr/>
      <dgm:t>
        <a:bodyPr/>
        <a:lstStyle/>
        <a:p>
          <a:endParaRPr lang="en-US" sz="1200" b="1">
            <a:latin typeface="Times New Roman" pitchFamily="18" charset="0"/>
            <a:cs typeface="Times New Roman" pitchFamily="18" charset="0"/>
          </a:endParaRPr>
        </a:p>
      </dgm:t>
    </dgm:pt>
    <dgm:pt modelId="{F9606953-4AAA-4D07-B13C-5779873B416C}" type="sibTrans" cxnId="{B72B9A4B-9F13-4A08-8F37-85B34C6C52EE}">
      <dgm:prSet/>
      <dgm:spPr/>
      <dgm:t>
        <a:bodyPr/>
        <a:lstStyle/>
        <a:p>
          <a:endParaRPr lang="en-US" sz="1200" b="1">
            <a:latin typeface="Times New Roman" pitchFamily="18" charset="0"/>
            <a:cs typeface="Times New Roman" pitchFamily="18" charset="0"/>
          </a:endParaRPr>
        </a:p>
      </dgm:t>
    </dgm:pt>
    <dgm:pt modelId="{C5B5A84D-4E9A-419D-B3FE-76FD2493A8B0}">
      <dgm:prSet phldrT="[Text]" custT="1"/>
      <dgm:spPr/>
      <dgm:t>
        <a:bodyPr/>
        <a:lstStyle/>
        <a:p>
          <a:r>
            <a:rPr lang="en-US" sz="1200" b="1">
              <a:latin typeface="Times New Roman" pitchFamily="18" charset="0"/>
              <a:cs typeface="Times New Roman" pitchFamily="18" charset="0"/>
            </a:rPr>
            <a:t>Fuzzy Decision on Encoded Data</a:t>
          </a:r>
        </a:p>
      </dgm:t>
    </dgm:pt>
    <dgm:pt modelId="{EC7869C9-5C72-4090-8827-0B662946C093}" type="parTrans" cxnId="{949FC9DC-A4DA-469C-93D5-9AD9050C5966}">
      <dgm:prSet/>
      <dgm:spPr/>
      <dgm:t>
        <a:bodyPr/>
        <a:lstStyle/>
        <a:p>
          <a:endParaRPr lang="en-US" sz="1200" b="1">
            <a:latin typeface="Times New Roman" pitchFamily="18" charset="0"/>
            <a:cs typeface="Times New Roman" pitchFamily="18" charset="0"/>
          </a:endParaRPr>
        </a:p>
      </dgm:t>
    </dgm:pt>
    <dgm:pt modelId="{A359832A-706A-47DC-BA4D-2E4AD6CF574B}" type="sibTrans" cxnId="{949FC9DC-A4DA-469C-93D5-9AD9050C5966}">
      <dgm:prSet/>
      <dgm:spPr/>
      <dgm:t>
        <a:bodyPr/>
        <a:lstStyle/>
        <a:p>
          <a:endParaRPr lang="en-US" sz="1200" b="1">
            <a:latin typeface="Times New Roman" pitchFamily="18" charset="0"/>
            <a:cs typeface="Times New Roman" pitchFamily="18" charset="0"/>
          </a:endParaRPr>
        </a:p>
      </dgm:t>
    </dgm:pt>
    <dgm:pt modelId="{D0DF8B59-FB50-4951-ACCC-D2EB849673FF}">
      <dgm:prSet phldrT="[Text]" custT="1"/>
      <dgm:spPr>
        <a:solidFill>
          <a:schemeClr val="bg1"/>
        </a:solidFill>
        <a:ln cmpd="dbl">
          <a:prstDash val="dash"/>
        </a:ln>
      </dgm:spPr>
      <dgm:t>
        <a:bodyPr/>
        <a:lstStyle/>
        <a:p>
          <a:r>
            <a:rPr lang="en-US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Compressed Data</a:t>
          </a:r>
        </a:p>
      </dgm:t>
    </dgm:pt>
    <dgm:pt modelId="{D9682D00-EF84-4E0E-8D42-D63C91106794}" type="parTrans" cxnId="{93251A92-B040-4136-8DDB-0844F06F86B9}">
      <dgm:prSet/>
      <dgm:spPr/>
      <dgm:t>
        <a:bodyPr/>
        <a:lstStyle/>
        <a:p>
          <a:endParaRPr lang="en-US" sz="1200" b="1">
            <a:latin typeface="Times New Roman" pitchFamily="18" charset="0"/>
            <a:cs typeface="Times New Roman" pitchFamily="18" charset="0"/>
          </a:endParaRPr>
        </a:p>
      </dgm:t>
    </dgm:pt>
    <dgm:pt modelId="{8D04DF1A-9BA5-4056-922C-A6AC86295DC9}" type="sibTrans" cxnId="{93251A92-B040-4136-8DDB-0844F06F86B9}">
      <dgm:prSet/>
      <dgm:spPr/>
      <dgm:t>
        <a:bodyPr/>
        <a:lstStyle/>
        <a:p>
          <a:endParaRPr lang="en-US" sz="1200" b="1">
            <a:latin typeface="Times New Roman" pitchFamily="18" charset="0"/>
            <a:cs typeface="Times New Roman" pitchFamily="18" charset="0"/>
          </a:endParaRPr>
        </a:p>
      </dgm:t>
    </dgm:pt>
    <dgm:pt modelId="{BD5B205C-627D-423D-B9D5-41157FF737F4}">
      <dgm:prSet phldrT="[Text]" custT="1"/>
      <dgm:spPr>
        <a:ln cmpd="dbl"/>
      </dgm:spPr>
      <dgm:t>
        <a:bodyPr/>
        <a:lstStyle/>
        <a:p>
          <a:r>
            <a:rPr lang="en-US" sz="1200" b="1" dirty="0">
              <a:latin typeface="Times New Roman" pitchFamily="18" charset="0"/>
              <a:cs typeface="Times New Roman" pitchFamily="18" charset="0"/>
            </a:rPr>
            <a:t>Raise Flags in </a:t>
          </a:r>
          <a:r>
            <a:rPr lang="en-US" sz="1200" b="1" dirty="0" smtClean="0">
              <a:latin typeface="Times New Roman" pitchFamily="18" charset="0"/>
              <a:cs typeface="Times New Roman" pitchFamily="18" charset="0"/>
            </a:rPr>
            <a:t>Memory/Grid</a:t>
          </a:r>
          <a:endParaRPr lang="en-US" sz="1200" b="1" dirty="0">
            <a:latin typeface="Times New Roman" pitchFamily="18" charset="0"/>
            <a:cs typeface="Times New Roman" pitchFamily="18" charset="0"/>
          </a:endParaRPr>
        </a:p>
      </dgm:t>
    </dgm:pt>
    <dgm:pt modelId="{E1498A2D-0365-4DA4-BA76-27664B37776D}" type="parTrans" cxnId="{76BDD79A-83B6-4843-985C-0E78B3715243}">
      <dgm:prSet/>
      <dgm:spPr/>
      <dgm:t>
        <a:bodyPr/>
        <a:lstStyle/>
        <a:p>
          <a:endParaRPr lang="en-US" sz="1200" b="1">
            <a:latin typeface="Times New Roman" pitchFamily="18" charset="0"/>
            <a:cs typeface="Times New Roman" pitchFamily="18" charset="0"/>
          </a:endParaRPr>
        </a:p>
      </dgm:t>
    </dgm:pt>
    <dgm:pt modelId="{B9D8FCBD-1745-4254-AAE2-E0374CBF6919}" type="sibTrans" cxnId="{76BDD79A-83B6-4843-985C-0E78B3715243}">
      <dgm:prSet/>
      <dgm:spPr/>
      <dgm:t>
        <a:bodyPr/>
        <a:lstStyle/>
        <a:p>
          <a:endParaRPr lang="en-US" sz="1200" b="1">
            <a:latin typeface="Times New Roman" pitchFamily="18" charset="0"/>
            <a:cs typeface="Times New Roman" pitchFamily="18" charset="0"/>
          </a:endParaRPr>
        </a:p>
      </dgm:t>
    </dgm:pt>
    <dgm:pt modelId="{F685E9FD-86CF-48EA-98A6-D97DA9D136E0}">
      <dgm:prSet phldrT="[Text]" custT="1"/>
      <dgm:spPr>
        <a:ln cmpd="dbl"/>
      </dgm:spPr>
      <dgm:t>
        <a:bodyPr/>
        <a:lstStyle/>
        <a:p>
          <a:r>
            <a:rPr lang="en-US" sz="1200" b="1">
              <a:latin typeface="Times New Roman" pitchFamily="18" charset="0"/>
              <a:cs typeface="Times New Roman" pitchFamily="18" charset="0"/>
            </a:rPr>
            <a:t>Reference Flags in Dictionary</a:t>
          </a:r>
        </a:p>
      </dgm:t>
    </dgm:pt>
    <dgm:pt modelId="{CF364F39-D23C-4564-A0AD-40DC6BE4C7DA}" type="parTrans" cxnId="{9290DF93-9D7F-436E-AAA2-85B84B3C7734}">
      <dgm:prSet/>
      <dgm:spPr/>
      <dgm:t>
        <a:bodyPr/>
        <a:lstStyle/>
        <a:p>
          <a:endParaRPr lang="en-US" sz="1200" b="1">
            <a:latin typeface="Times New Roman" pitchFamily="18" charset="0"/>
            <a:cs typeface="Times New Roman" pitchFamily="18" charset="0"/>
          </a:endParaRPr>
        </a:p>
      </dgm:t>
    </dgm:pt>
    <dgm:pt modelId="{1AE084EF-CCAD-4403-B892-B7508B9EA860}" type="sibTrans" cxnId="{9290DF93-9D7F-436E-AAA2-85B84B3C7734}">
      <dgm:prSet/>
      <dgm:spPr/>
      <dgm:t>
        <a:bodyPr/>
        <a:lstStyle/>
        <a:p>
          <a:endParaRPr lang="en-US" sz="1200" b="1">
            <a:latin typeface="Times New Roman" pitchFamily="18" charset="0"/>
            <a:cs typeface="Times New Roman" pitchFamily="18" charset="0"/>
          </a:endParaRPr>
        </a:p>
      </dgm:t>
    </dgm:pt>
    <dgm:pt modelId="{64059C94-B70C-4E71-B987-47BB68AAB012}">
      <dgm:prSet phldrT="[Text]" custT="1"/>
      <dgm:spPr>
        <a:ln cmpd="dbl"/>
      </dgm:spPr>
      <dgm:t>
        <a:bodyPr/>
        <a:lstStyle/>
        <a:p>
          <a:r>
            <a:rPr lang="en-US" sz="1200" b="1">
              <a:latin typeface="Times New Roman" pitchFamily="18" charset="0"/>
              <a:cs typeface="Times New Roman" pitchFamily="18" charset="0"/>
            </a:rPr>
            <a:t>Construct Bitwise Conditions</a:t>
          </a:r>
        </a:p>
      </dgm:t>
    </dgm:pt>
    <dgm:pt modelId="{3C0FA395-14F6-4226-83CF-4AAD281D571F}" type="parTrans" cxnId="{8305FA72-98D5-45F3-AB93-F10A985D6B3D}">
      <dgm:prSet/>
      <dgm:spPr/>
      <dgm:t>
        <a:bodyPr/>
        <a:lstStyle/>
        <a:p>
          <a:endParaRPr lang="en-US" sz="1200" b="1">
            <a:latin typeface="Times New Roman" pitchFamily="18" charset="0"/>
            <a:cs typeface="Times New Roman" pitchFamily="18" charset="0"/>
          </a:endParaRPr>
        </a:p>
      </dgm:t>
    </dgm:pt>
    <dgm:pt modelId="{B7F1A739-3F11-4D67-BADD-7BD29DDF8089}" type="sibTrans" cxnId="{8305FA72-98D5-45F3-AB93-F10A985D6B3D}">
      <dgm:prSet/>
      <dgm:spPr/>
      <dgm:t>
        <a:bodyPr/>
        <a:lstStyle/>
        <a:p>
          <a:endParaRPr lang="en-US" sz="1200" b="1">
            <a:latin typeface="Times New Roman" pitchFamily="18" charset="0"/>
            <a:cs typeface="Times New Roman" pitchFamily="18" charset="0"/>
          </a:endParaRPr>
        </a:p>
      </dgm:t>
    </dgm:pt>
    <dgm:pt modelId="{540E90B3-7A62-4FD5-8753-1C97879DCFFD}">
      <dgm:prSet phldrT="[Text]" custT="1"/>
      <dgm:spPr/>
      <dgm:t>
        <a:bodyPr/>
        <a:lstStyle/>
        <a:p>
          <a:r>
            <a:rPr lang="en-US" sz="1400" b="1">
              <a:latin typeface="Times New Roman" pitchFamily="18" charset="0"/>
              <a:cs typeface="Times New Roman" pitchFamily="18" charset="0"/>
            </a:rPr>
            <a:t>Decoded Data</a:t>
          </a:r>
        </a:p>
      </dgm:t>
    </dgm:pt>
    <dgm:pt modelId="{1BC553E7-8040-4DBD-B562-12C1CA3C229C}" type="parTrans" cxnId="{2C949592-BFA8-44C8-9219-1187B719213F}">
      <dgm:prSet/>
      <dgm:spPr/>
      <dgm:t>
        <a:bodyPr/>
        <a:lstStyle/>
        <a:p>
          <a:endParaRPr lang="en-US" sz="1200" b="1">
            <a:latin typeface="Times New Roman" pitchFamily="18" charset="0"/>
            <a:cs typeface="Times New Roman" pitchFamily="18" charset="0"/>
          </a:endParaRPr>
        </a:p>
      </dgm:t>
    </dgm:pt>
    <dgm:pt modelId="{89F92408-CDC1-4002-997D-98BCDF27A963}" type="sibTrans" cxnId="{2C949592-BFA8-44C8-9219-1187B719213F}">
      <dgm:prSet/>
      <dgm:spPr/>
      <dgm:t>
        <a:bodyPr/>
        <a:lstStyle/>
        <a:p>
          <a:endParaRPr lang="en-US" sz="1200" b="1">
            <a:latin typeface="Times New Roman" pitchFamily="18" charset="0"/>
            <a:cs typeface="Times New Roman" pitchFamily="18" charset="0"/>
          </a:endParaRPr>
        </a:p>
      </dgm:t>
    </dgm:pt>
    <dgm:pt modelId="{BAA68A50-1D2F-4F30-89F3-54186DC9E410}">
      <dgm:prSet phldrT="[Text]" custT="1"/>
      <dgm:spPr/>
      <dgm:t>
        <a:bodyPr/>
        <a:lstStyle/>
        <a:p>
          <a:r>
            <a:rPr lang="en-US" sz="1400" b="1">
              <a:latin typeface="Times New Roman" pitchFamily="18" charset="0"/>
              <a:cs typeface="Times New Roman" pitchFamily="18" charset="0"/>
            </a:rPr>
            <a:t>LDD </a:t>
          </a:r>
        </a:p>
        <a:p>
          <a:r>
            <a:rPr lang="en-US" sz="1400" b="1">
              <a:latin typeface="Times New Roman" pitchFamily="18" charset="0"/>
              <a:cs typeface="Times New Roman" pitchFamily="18" charset="0"/>
            </a:rPr>
            <a:t>(Original Data) </a:t>
          </a:r>
        </a:p>
      </dgm:t>
    </dgm:pt>
    <dgm:pt modelId="{9709F6F8-F6B6-4D9E-AF2E-26B07062A26C}" type="sibTrans" cxnId="{4A6F8A58-1EAC-475B-A8F5-D26A82525F77}">
      <dgm:prSet/>
      <dgm:spPr/>
      <dgm:t>
        <a:bodyPr/>
        <a:lstStyle/>
        <a:p>
          <a:endParaRPr lang="en-US" sz="1200" b="1">
            <a:latin typeface="Times New Roman" pitchFamily="18" charset="0"/>
            <a:cs typeface="Times New Roman" pitchFamily="18" charset="0"/>
          </a:endParaRPr>
        </a:p>
      </dgm:t>
    </dgm:pt>
    <dgm:pt modelId="{8D31222C-878E-404B-B9C1-3E7D10E6F079}" type="parTrans" cxnId="{4A6F8A58-1EAC-475B-A8F5-D26A82525F77}">
      <dgm:prSet/>
      <dgm:spPr/>
      <dgm:t>
        <a:bodyPr/>
        <a:lstStyle/>
        <a:p>
          <a:endParaRPr lang="en-US" sz="1200" b="1">
            <a:latin typeface="Times New Roman" pitchFamily="18" charset="0"/>
            <a:cs typeface="Times New Roman" pitchFamily="18" charset="0"/>
          </a:endParaRPr>
        </a:p>
      </dgm:t>
    </dgm:pt>
    <dgm:pt modelId="{493D2599-D87C-4CE5-8FFC-DC328D39C3D9}" type="pres">
      <dgm:prSet presAssocID="{27B10738-9C88-47C9-B792-41A90DB5375B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4D4C8B14-86C8-42FA-B4F7-F8D7007800B1}" type="pres">
      <dgm:prSet presAssocID="{3635916E-9798-490C-BB76-EF0CF85E3433}" presName="firstNode" presStyleLbl="node1" presStyleIdx="0" presStyleCnt="9" custScaleX="1548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BE1C57-C4F0-4232-9485-DCBF109706DE}" type="pres">
      <dgm:prSet presAssocID="{15BC3330-DE27-4A36-B77D-F2764D490730}" presName="sibTrans" presStyleLbl="sibTrans2D1" presStyleIdx="0" presStyleCnt="8"/>
      <dgm:spPr/>
      <dgm:t>
        <a:bodyPr/>
        <a:lstStyle/>
        <a:p>
          <a:endParaRPr lang="en-US"/>
        </a:p>
      </dgm:t>
    </dgm:pt>
    <dgm:pt modelId="{3F88A666-1A15-4027-B9DE-CFECD31DBED7}" type="pres">
      <dgm:prSet presAssocID="{6A32D73C-9AC5-43A0-B7A2-6E1DDB74E9C0}" presName="middleNode" presStyleCnt="0"/>
      <dgm:spPr/>
      <dgm:t>
        <a:bodyPr/>
        <a:lstStyle/>
        <a:p>
          <a:endParaRPr lang="en-US"/>
        </a:p>
      </dgm:t>
    </dgm:pt>
    <dgm:pt modelId="{57821960-2816-42CA-8539-EBC9CAD753CA}" type="pres">
      <dgm:prSet presAssocID="{6A32D73C-9AC5-43A0-B7A2-6E1DDB74E9C0}" presName="padding" presStyleLbl="node1" presStyleIdx="0" presStyleCnt="9"/>
      <dgm:spPr/>
      <dgm:t>
        <a:bodyPr/>
        <a:lstStyle/>
        <a:p>
          <a:endParaRPr lang="en-US"/>
        </a:p>
      </dgm:t>
    </dgm:pt>
    <dgm:pt modelId="{32666BF5-8874-4344-B393-463C8E58D9DB}" type="pres">
      <dgm:prSet presAssocID="{6A32D73C-9AC5-43A0-B7A2-6E1DDB74E9C0}" presName="shape" presStyleLbl="node1" presStyleIdx="1" presStyleCnt="9" custScaleX="1607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044486-5963-45F8-864E-FFED71273DBE}" type="pres">
      <dgm:prSet presAssocID="{F9606953-4AAA-4D07-B13C-5779873B416C}" presName="sibTrans" presStyleLbl="sibTrans2D1" presStyleIdx="1" presStyleCnt="8"/>
      <dgm:spPr/>
      <dgm:t>
        <a:bodyPr/>
        <a:lstStyle/>
        <a:p>
          <a:endParaRPr lang="en-US"/>
        </a:p>
      </dgm:t>
    </dgm:pt>
    <dgm:pt modelId="{594AFBB4-62E3-4900-A27C-C731D44FCE3C}" type="pres">
      <dgm:prSet presAssocID="{C5B5A84D-4E9A-419D-B3FE-76FD2493A8B0}" presName="middleNode" presStyleCnt="0"/>
      <dgm:spPr/>
      <dgm:t>
        <a:bodyPr/>
        <a:lstStyle/>
        <a:p>
          <a:endParaRPr lang="en-US"/>
        </a:p>
      </dgm:t>
    </dgm:pt>
    <dgm:pt modelId="{BB5ACE7F-2CC3-4D20-A046-D9FBB67F2DC1}" type="pres">
      <dgm:prSet presAssocID="{C5B5A84D-4E9A-419D-B3FE-76FD2493A8B0}" presName="padding" presStyleLbl="node1" presStyleIdx="1" presStyleCnt="9"/>
      <dgm:spPr/>
      <dgm:t>
        <a:bodyPr/>
        <a:lstStyle/>
        <a:p>
          <a:endParaRPr lang="en-US"/>
        </a:p>
      </dgm:t>
    </dgm:pt>
    <dgm:pt modelId="{D3397B7C-E7CC-4564-B12C-8ED1ACF30EFF}" type="pres">
      <dgm:prSet presAssocID="{C5B5A84D-4E9A-419D-B3FE-76FD2493A8B0}" presName="shape" presStyleLbl="node1" presStyleIdx="2" presStyleCnt="9" custScaleX="1711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EE226B-1D6A-4023-AF55-16CAA82B99BC}" type="pres">
      <dgm:prSet presAssocID="{A359832A-706A-47DC-BA4D-2E4AD6CF574B}" presName="sibTrans" presStyleLbl="sibTrans2D1" presStyleIdx="2" presStyleCnt="8"/>
      <dgm:spPr/>
      <dgm:t>
        <a:bodyPr/>
        <a:lstStyle/>
        <a:p>
          <a:endParaRPr lang="en-US"/>
        </a:p>
      </dgm:t>
    </dgm:pt>
    <dgm:pt modelId="{5124516E-AC5E-4AD3-9BC4-30C18CC46DCC}" type="pres">
      <dgm:prSet presAssocID="{D0DF8B59-FB50-4951-ACCC-D2EB849673FF}" presName="middleNode" presStyleCnt="0"/>
      <dgm:spPr/>
      <dgm:t>
        <a:bodyPr/>
        <a:lstStyle/>
        <a:p>
          <a:endParaRPr lang="en-US"/>
        </a:p>
      </dgm:t>
    </dgm:pt>
    <dgm:pt modelId="{6CE9A1BA-05B8-4579-AC7A-F15CB68AE89D}" type="pres">
      <dgm:prSet presAssocID="{D0DF8B59-FB50-4951-ACCC-D2EB849673FF}" presName="padding" presStyleLbl="node1" presStyleIdx="2" presStyleCnt="9"/>
      <dgm:spPr/>
      <dgm:t>
        <a:bodyPr/>
        <a:lstStyle/>
        <a:p>
          <a:endParaRPr lang="en-US"/>
        </a:p>
      </dgm:t>
    </dgm:pt>
    <dgm:pt modelId="{D3C3D797-761A-4D4F-9FBF-9A3F5E9EA430}" type="pres">
      <dgm:prSet presAssocID="{D0DF8B59-FB50-4951-ACCC-D2EB849673FF}" presName="shape" presStyleLbl="node1" presStyleIdx="3" presStyleCnt="9" custScaleX="1687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DD950A-C35D-40E8-A59B-B8B9D0EBC3B0}" type="pres">
      <dgm:prSet presAssocID="{8D04DF1A-9BA5-4056-922C-A6AC86295DC9}" presName="sibTrans" presStyleLbl="sibTrans2D1" presStyleIdx="3" presStyleCnt="8"/>
      <dgm:spPr/>
      <dgm:t>
        <a:bodyPr/>
        <a:lstStyle/>
        <a:p>
          <a:endParaRPr lang="en-US"/>
        </a:p>
      </dgm:t>
    </dgm:pt>
    <dgm:pt modelId="{79F8C80B-AB54-4B58-8B04-775686FBA496}" type="pres">
      <dgm:prSet presAssocID="{BD5B205C-627D-423D-B9D5-41157FF737F4}" presName="middleNode" presStyleCnt="0"/>
      <dgm:spPr/>
      <dgm:t>
        <a:bodyPr/>
        <a:lstStyle/>
        <a:p>
          <a:endParaRPr lang="en-US"/>
        </a:p>
      </dgm:t>
    </dgm:pt>
    <dgm:pt modelId="{7E4B9D09-07C5-4D01-A73C-7F8797A58F3F}" type="pres">
      <dgm:prSet presAssocID="{BD5B205C-627D-423D-B9D5-41157FF737F4}" presName="padding" presStyleLbl="node1" presStyleIdx="3" presStyleCnt="9"/>
      <dgm:spPr/>
      <dgm:t>
        <a:bodyPr/>
        <a:lstStyle/>
        <a:p>
          <a:endParaRPr lang="en-US"/>
        </a:p>
      </dgm:t>
    </dgm:pt>
    <dgm:pt modelId="{ABCCBA32-E829-4338-AE65-F04D13B822CC}" type="pres">
      <dgm:prSet presAssocID="{BD5B205C-627D-423D-B9D5-41157FF737F4}" presName="shape" presStyleLbl="node1" presStyleIdx="4" presStyleCnt="9" custScaleX="1792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8B712F-0555-459C-97D4-69321C2469AD}" type="pres">
      <dgm:prSet presAssocID="{B9D8FCBD-1745-4254-AAE2-E0374CBF6919}" presName="sibTrans" presStyleLbl="sibTrans2D1" presStyleIdx="4" presStyleCnt="8"/>
      <dgm:spPr/>
      <dgm:t>
        <a:bodyPr/>
        <a:lstStyle/>
        <a:p>
          <a:endParaRPr lang="en-US"/>
        </a:p>
      </dgm:t>
    </dgm:pt>
    <dgm:pt modelId="{76635DDE-FB24-4018-88E0-A17F885A2F3F}" type="pres">
      <dgm:prSet presAssocID="{F685E9FD-86CF-48EA-98A6-D97DA9D136E0}" presName="middleNode" presStyleCnt="0"/>
      <dgm:spPr/>
      <dgm:t>
        <a:bodyPr/>
        <a:lstStyle/>
        <a:p>
          <a:endParaRPr lang="en-US"/>
        </a:p>
      </dgm:t>
    </dgm:pt>
    <dgm:pt modelId="{815B01DA-4BD6-4D39-8DE3-C9216B01ED32}" type="pres">
      <dgm:prSet presAssocID="{F685E9FD-86CF-48EA-98A6-D97DA9D136E0}" presName="padding" presStyleLbl="node1" presStyleIdx="4" presStyleCnt="9"/>
      <dgm:spPr/>
      <dgm:t>
        <a:bodyPr/>
        <a:lstStyle/>
        <a:p>
          <a:endParaRPr lang="en-US"/>
        </a:p>
      </dgm:t>
    </dgm:pt>
    <dgm:pt modelId="{C79FEE8B-DEB1-4324-8C6A-D54CC8B9F35E}" type="pres">
      <dgm:prSet presAssocID="{F685E9FD-86CF-48EA-98A6-D97DA9D136E0}" presName="shape" presStyleLbl="node1" presStyleIdx="5" presStyleCnt="9" custScaleX="1792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55D215-7ACC-4F31-A23D-5BBEC005AFB9}" type="pres">
      <dgm:prSet presAssocID="{1AE084EF-CCAD-4403-B892-B7508B9EA860}" presName="sibTrans" presStyleLbl="sibTrans2D1" presStyleIdx="5" presStyleCnt="8"/>
      <dgm:spPr/>
      <dgm:t>
        <a:bodyPr/>
        <a:lstStyle/>
        <a:p>
          <a:endParaRPr lang="en-US"/>
        </a:p>
      </dgm:t>
    </dgm:pt>
    <dgm:pt modelId="{34571FEA-07ED-4B1B-9ED3-C1461D66FBB6}" type="pres">
      <dgm:prSet presAssocID="{64059C94-B70C-4E71-B987-47BB68AAB012}" presName="middleNode" presStyleCnt="0"/>
      <dgm:spPr/>
      <dgm:t>
        <a:bodyPr/>
        <a:lstStyle/>
        <a:p>
          <a:endParaRPr lang="en-US"/>
        </a:p>
      </dgm:t>
    </dgm:pt>
    <dgm:pt modelId="{1D5F90AC-E4B1-4E72-9DDF-2F17025A3C0F}" type="pres">
      <dgm:prSet presAssocID="{64059C94-B70C-4E71-B987-47BB68AAB012}" presName="padding" presStyleLbl="node1" presStyleIdx="5" presStyleCnt="9"/>
      <dgm:spPr/>
      <dgm:t>
        <a:bodyPr/>
        <a:lstStyle/>
        <a:p>
          <a:endParaRPr lang="en-US"/>
        </a:p>
      </dgm:t>
    </dgm:pt>
    <dgm:pt modelId="{C3A415FA-0634-40E9-A014-968DD21878EA}" type="pres">
      <dgm:prSet presAssocID="{64059C94-B70C-4E71-B987-47BB68AAB012}" presName="shape" presStyleLbl="node1" presStyleIdx="6" presStyleCnt="9" custScaleX="1850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81B79B-DBD7-43A2-9042-7A78484DC1EF}" type="pres">
      <dgm:prSet presAssocID="{B7F1A739-3F11-4D67-BADD-7BD29DDF8089}" presName="sibTrans" presStyleLbl="sibTrans2D1" presStyleIdx="6" presStyleCnt="8"/>
      <dgm:spPr/>
      <dgm:t>
        <a:bodyPr/>
        <a:lstStyle/>
        <a:p>
          <a:endParaRPr lang="en-US"/>
        </a:p>
      </dgm:t>
    </dgm:pt>
    <dgm:pt modelId="{605B2F92-7F1B-4389-B231-32E89D4429CE}" type="pres">
      <dgm:prSet presAssocID="{540E90B3-7A62-4FD5-8753-1C97879DCFFD}" presName="middleNode" presStyleCnt="0"/>
      <dgm:spPr/>
      <dgm:t>
        <a:bodyPr/>
        <a:lstStyle/>
        <a:p>
          <a:endParaRPr lang="en-US"/>
        </a:p>
      </dgm:t>
    </dgm:pt>
    <dgm:pt modelId="{4B7338C6-F46A-4A7C-A26F-D6FC77363DAD}" type="pres">
      <dgm:prSet presAssocID="{540E90B3-7A62-4FD5-8753-1C97879DCFFD}" presName="padding" presStyleLbl="node1" presStyleIdx="6" presStyleCnt="9"/>
      <dgm:spPr/>
      <dgm:t>
        <a:bodyPr/>
        <a:lstStyle/>
        <a:p>
          <a:endParaRPr lang="en-US"/>
        </a:p>
      </dgm:t>
    </dgm:pt>
    <dgm:pt modelId="{C30F0B48-900D-4C8B-A8A5-64D10A7B98E6}" type="pres">
      <dgm:prSet presAssocID="{540E90B3-7A62-4FD5-8753-1C97879DCFFD}" presName="shape" presStyleLbl="node1" presStyleIdx="7" presStyleCnt="9" custScaleX="1694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350934-A2E6-45AE-9FE1-9B3481A4AA50}" type="pres">
      <dgm:prSet presAssocID="{89F92408-CDC1-4002-997D-98BCDF27A963}" presName="sibTrans" presStyleLbl="sibTrans2D1" presStyleIdx="7" presStyleCnt="8"/>
      <dgm:spPr/>
      <dgm:t>
        <a:bodyPr/>
        <a:lstStyle/>
        <a:p>
          <a:endParaRPr lang="en-US"/>
        </a:p>
      </dgm:t>
    </dgm:pt>
    <dgm:pt modelId="{9EF39A0E-A9DF-4C3B-86AC-6345953CA37F}" type="pres">
      <dgm:prSet presAssocID="{BAA68A50-1D2F-4F30-89F3-54186DC9E410}" presName="lastNode" presStyleLbl="node1" presStyleIdx="8" presStyleCnt="9" custScaleX="1607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AF4690F-E87A-496C-AA8E-FCB379DEE99D}" type="presOf" srcId="{6A32D73C-9AC5-43A0-B7A2-6E1DDB74E9C0}" destId="{32666BF5-8874-4344-B393-463C8E58D9DB}" srcOrd="0" destOrd="0" presId="urn:microsoft.com/office/officeart/2005/8/layout/bProcess2"/>
    <dgm:cxn modelId="{9D9DC914-F884-4335-86D2-F0336930D427}" srcId="{27B10738-9C88-47C9-B792-41A90DB5375B}" destId="{3635916E-9798-490C-BB76-EF0CF85E3433}" srcOrd="0" destOrd="0" parTransId="{17B95BE8-3A54-4E26-A4CC-A34D231D7041}" sibTransId="{15BC3330-DE27-4A36-B77D-F2764D490730}"/>
    <dgm:cxn modelId="{FE32A7DE-9F48-4EA8-A25D-4520BCECCCCC}" type="presOf" srcId="{BAA68A50-1D2F-4F30-89F3-54186DC9E410}" destId="{9EF39A0E-A9DF-4C3B-86AC-6345953CA37F}" srcOrd="0" destOrd="0" presId="urn:microsoft.com/office/officeart/2005/8/layout/bProcess2"/>
    <dgm:cxn modelId="{665E9A02-4224-4BDD-87C3-71164C74AA3F}" type="presOf" srcId="{1AE084EF-CCAD-4403-B892-B7508B9EA860}" destId="{F755D215-7ACC-4F31-A23D-5BBEC005AFB9}" srcOrd="0" destOrd="0" presId="urn:microsoft.com/office/officeart/2005/8/layout/bProcess2"/>
    <dgm:cxn modelId="{CDFC04D5-9EA8-4198-BDF3-04533830D8F5}" type="presOf" srcId="{540E90B3-7A62-4FD5-8753-1C97879DCFFD}" destId="{C30F0B48-900D-4C8B-A8A5-64D10A7B98E6}" srcOrd="0" destOrd="0" presId="urn:microsoft.com/office/officeart/2005/8/layout/bProcess2"/>
    <dgm:cxn modelId="{071E3F0B-C173-48CF-BCDB-70F99E4C440A}" type="presOf" srcId="{3635916E-9798-490C-BB76-EF0CF85E3433}" destId="{4D4C8B14-86C8-42FA-B4F7-F8D7007800B1}" srcOrd="0" destOrd="0" presId="urn:microsoft.com/office/officeart/2005/8/layout/bProcess2"/>
    <dgm:cxn modelId="{D9882709-A4B3-4BF9-A4AA-88F041102F65}" type="presOf" srcId="{64059C94-B70C-4E71-B987-47BB68AAB012}" destId="{C3A415FA-0634-40E9-A014-968DD21878EA}" srcOrd="0" destOrd="0" presId="urn:microsoft.com/office/officeart/2005/8/layout/bProcess2"/>
    <dgm:cxn modelId="{5F2E93BB-789A-443F-B263-461F210A91DD}" type="presOf" srcId="{27B10738-9C88-47C9-B792-41A90DB5375B}" destId="{493D2599-D87C-4CE5-8FFC-DC328D39C3D9}" srcOrd="0" destOrd="0" presId="urn:microsoft.com/office/officeart/2005/8/layout/bProcess2"/>
    <dgm:cxn modelId="{8305FA72-98D5-45F3-AB93-F10A985D6B3D}" srcId="{27B10738-9C88-47C9-B792-41A90DB5375B}" destId="{64059C94-B70C-4E71-B987-47BB68AAB012}" srcOrd="6" destOrd="0" parTransId="{3C0FA395-14F6-4226-83CF-4AAD281D571F}" sibTransId="{B7F1A739-3F11-4D67-BADD-7BD29DDF8089}"/>
    <dgm:cxn modelId="{0F05C5DB-D447-452B-9933-27BC23851F63}" type="presOf" srcId="{BD5B205C-627D-423D-B9D5-41157FF737F4}" destId="{ABCCBA32-E829-4338-AE65-F04D13B822CC}" srcOrd="0" destOrd="0" presId="urn:microsoft.com/office/officeart/2005/8/layout/bProcess2"/>
    <dgm:cxn modelId="{93251A92-B040-4136-8DDB-0844F06F86B9}" srcId="{27B10738-9C88-47C9-B792-41A90DB5375B}" destId="{D0DF8B59-FB50-4951-ACCC-D2EB849673FF}" srcOrd="3" destOrd="0" parTransId="{D9682D00-EF84-4E0E-8D42-D63C91106794}" sibTransId="{8D04DF1A-9BA5-4056-922C-A6AC86295DC9}"/>
    <dgm:cxn modelId="{56FB0112-45B9-4F69-8A51-CB0431809272}" type="presOf" srcId="{F685E9FD-86CF-48EA-98A6-D97DA9D136E0}" destId="{C79FEE8B-DEB1-4324-8C6A-D54CC8B9F35E}" srcOrd="0" destOrd="0" presId="urn:microsoft.com/office/officeart/2005/8/layout/bProcess2"/>
    <dgm:cxn modelId="{0411C83A-1D5B-40F1-B7B6-D6EEBDAC3A94}" type="presOf" srcId="{C5B5A84D-4E9A-419D-B3FE-76FD2493A8B0}" destId="{D3397B7C-E7CC-4564-B12C-8ED1ACF30EFF}" srcOrd="0" destOrd="0" presId="urn:microsoft.com/office/officeart/2005/8/layout/bProcess2"/>
    <dgm:cxn modelId="{9F5B9313-80BA-4F90-9599-483AC8FF9253}" type="presOf" srcId="{B7F1A739-3F11-4D67-BADD-7BD29DDF8089}" destId="{9581B79B-DBD7-43A2-9042-7A78484DC1EF}" srcOrd="0" destOrd="0" presId="urn:microsoft.com/office/officeart/2005/8/layout/bProcess2"/>
    <dgm:cxn modelId="{2E94B816-74BF-43B7-BB0F-6981D6168AD8}" type="presOf" srcId="{B9D8FCBD-1745-4254-AAE2-E0374CBF6919}" destId="{838B712F-0555-459C-97D4-69321C2469AD}" srcOrd="0" destOrd="0" presId="urn:microsoft.com/office/officeart/2005/8/layout/bProcess2"/>
    <dgm:cxn modelId="{BEB1E541-0273-4AC8-8C1A-8552DE0517DA}" type="presOf" srcId="{A359832A-706A-47DC-BA4D-2E4AD6CF574B}" destId="{FFEE226B-1D6A-4023-AF55-16CAA82B99BC}" srcOrd="0" destOrd="0" presId="urn:microsoft.com/office/officeart/2005/8/layout/bProcess2"/>
    <dgm:cxn modelId="{2C949592-BFA8-44C8-9219-1187B719213F}" srcId="{27B10738-9C88-47C9-B792-41A90DB5375B}" destId="{540E90B3-7A62-4FD5-8753-1C97879DCFFD}" srcOrd="7" destOrd="0" parTransId="{1BC553E7-8040-4DBD-B562-12C1CA3C229C}" sibTransId="{89F92408-CDC1-4002-997D-98BCDF27A963}"/>
    <dgm:cxn modelId="{2B897DE1-F81F-4C3A-9601-476167C09C6D}" type="presOf" srcId="{15BC3330-DE27-4A36-B77D-F2764D490730}" destId="{14BE1C57-C4F0-4232-9485-DCBF109706DE}" srcOrd="0" destOrd="0" presId="urn:microsoft.com/office/officeart/2005/8/layout/bProcess2"/>
    <dgm:cxn modelId="{B72B9A4B-9F13-4A08-8F37-85B34C6C52EE}" srcId="{27B10738-9C88-47C9-B792-41A90DB5375B}" destId="{6A32D73C-9AC5-43A0-B7A2-6E1DDB74E9C0}" srcOrd="1" destOrd="0" parTransId="{674D3DC5-9CF2-43F2-A6D9-06AF4C1BD7F0}" sibTransId="{F9606953-4AAA-4D07-B13C-5779873B416C}"/>
    <dgm:cxn modelId="{F6EE2221-4DA6-45DB-A171-638C5BA29F14}" type="presOf" srcId="{89F92408-CDC1-4002-997D-98BCDF27A963}" destId="{EC350934-A2E6-45AE-9FE1-9B3481A4AA50}" srcOrd="0" destOrd="0" presId="urn:microsoft.com/office/officeart/2005/8/layout/bProcess2"/>
    <dgm:cxn modelId="{949FC9DC-A4DA-469C-93D5-9AD9050C5966}" srcId="{27B10738-9C88-47C9-B792-41A90DB5375B}" destId="{C5B5A84D-4E9A-419D-B3FE-76FD2493A8B0}" srcOrd="2" destOrd="0" parTransId="{EC7869C9-5C72-4090-8827-0B662946C093}" sibTransId="{A359832A-706A-47DC-BA4D-2E4AD6CF574B}"/>
    <dgm:cxn modelId="{4A6F8A58-1EAC-475B-A8F5-D26A82525F77}" srcId="{27B10738-9C88-47C9-B792-41A90DB5375B}" destId="{BAA68A50-1D2F-4F30-89F3-54186DC9E410}" srcOrd="8" destOrd="0" parTransId="{8D31222C-878E-404B-B9C1-3E7D10E6F079}" sibTransId="{9709F6F8-F6B6-4D9E-AF2E-26B07062A26C}"/>
    <dgm:cxn modelId="{78691101-8BD3-4563-A569-3BF01C9FD3F3}" type="presOf" srcId="{F9606953-4AAA-4D07-B13C-5779873B416C}" destId="{56044486-5963-45F8-864E-FFED71273DBE}" srcOrd="0" destOrd="0" presId="urn:microsoft.com/office/officeart/2005/8/layout/bProcess2"/>
    <dgm:cxn modelId="{652188F1-DA1B-4B4C-96A1-B0EDDE80C9D8}" type="presOf" srcId="{D0DF8B59-FB50-4951-ACCC-D2EB849673FF}" destId="{D3C3D797-761A-4D4F-9FBF-9A3F5E9EA430}" srcOrd="0" destOrd="0" presId="urn:microsoft.com/office/officeart/2005/8/layout/bProcess2"/>
    <dgm:cxn modelId="{76BDD79A-83B6-4843-985C-0E78B3715243}" srcId="{27B10738-9C88-47C9-B792-41A90DB5375B}" destId="{BD5B205C-627D-423D-B9D5-41157FF737F4}" srcOrd="4" destOrd="0" parTransId="{E1498A2D-0365-4DA4-BA76-27664B37776D}" sibTransId="{B9D8FCBD-1745-4254-AAE2-E0374CBF6919}"/>
    <dgm:cxn modelId="{9290DF93-9D7F-436E-AAA2-85B84B3C7734}" srcId="{27B10738-9C88-47C9-B792-41A90DB5375B}" destId="{F685E9FD-86CF-48EA-98A6-D97DA9D136E0}" srcOrd="5" destOrd="0" parTransId="{CF364F39-D23C-4564-A0AD-40DC6BE4C7DA}" sibTransId="{1AE084EF-CCAD-4403-B892-B7508B9EA860}"/>
    <dgm:cxn modelId="{867F6848-E5A0-4CDE-B3EA-972DB7E1321B}" type="presOf" srcId="{8D04DF1A-9BA5-4056-922C-A6AC86295DC9}" destId="{00DD950A-C35D-40E8-A59B-B8B9D0EBC3B0}" srcOrd="0" destOrd="0" presId="urn:microsoft.com/office/officeart/2005/8/layout/bProcess2"/>
    <dgm:cxn modelId="{1BF74784-958C-44A9-B092-03C534D4604B}" type="presParOf" srcId="{493D2599-D87C-4CE5-8FFC-DC328D39C3D9}" destId="{4D4C8B14-86C8-42FA-B4F7-F8D7007800B1}" srcOrd="0" destOrd="0" presId="urn:microsoft.com/office/officeart/2005/8/layout/bProcess2"/>
    <dgm:cxn modelId="{FF995529-92AC-4698-A862-082C3E7451AF}" type="presParOf" srcId="{493D2599-D87C-4CE5-8FFC-DC328D39C3D9}" destId="{14BE1C57-C4F0-4232-9485-DCBF109706DE}" srcOrd="1" destOrd="0" presId="urn:microsoft.com/office/officeart/2005/8/layout/bProcess2"/>
    <dgm:cxn modelId="{A7D3B280-4FF8-4943-B8B7-BE7B7BC7C086}" type="presParOf" srcId="{493D2599-D87C-4CE5-8FFC-DC328D39C3D9}" destId="{3F88A666-1A15-4027-B9DE-CFECD31DBED7}" srcOrd="2" destOrd="0" presId="urn:microsoft.com/office/officeart/2005/8/layout/bProcess2"/>
    <dgm:cxn modelId="{88038E05-1DFA-411D-89FC-0DC3BAF0903D}" type="presParOf" srcId="{3F88A666-1A15-4027-B9DE-CFECD31DBED7}" destId="{57821960-2816-42CA-8539-EBC9CAD753CA}" srcOrd="0" destOrd="0" presId="urn:microsoft.com/office/officeart/2005/8/layout/bProcess2"/>
    <dgm:cxn modelId="{2BFCB163-16E7-4D07-AAAC-8E6A4B5396D4}" type="presParOf" srcId="{3F88A666-1A15-4027-B9DE-CFECD31DBED7}" destId="{32666BF5-8874-4344-B393-463C8E58D9DB}" srcOrd="1" destOrd="0" presId="urn:microsoft.com/office/officeart/2005/8/layout/bProcess2"/>
    <dgm:cxn modelId="{E6C72FB4-80AE-40EF-A9FD-D7D99FAFF615}" type="presParOf" srcId="{493D2599-D87C-4CE5-8FFC-DC328D39C3D9}" destId="{56044486-5963-45F8-864E-FFED71273DBE}" srcOrd="3" destOrd="0" presId="urn:microsoft.com/office/officeart/2005/8/layout/bProcess2"/>
    <dgm:cxn modelId="{AC5AFD9A-9940-4AA2-8F6E-55B1E972AC6E}" type="presParOf" srcId="{493D2599-D87C-4CE5-8FFC-DC328D39C3D9}" destId="{594AFBB4-62E3-4900-A27C-C731D44FCE3C}" srcOrd="4" destOrd="0" presId="urn:microsoft.com/office/officeart/2005/8/layout/bProcess2"/>
    <dgm:cxn modelId="{69EDFB86-A9B7-4014-9C90-8FE9C7DF3611}" type="presParOf" srcId="{594AFBB4-62E3-4900-A27C-C731D44FCE3C}" destId="{BB5ACE7F-2CC3-4D20-A046-D9FBB67F2DC1}" srcOrd="0" destOrd="0" presId="urn:microsoft.com/office/officeart/2005/8/layout/bProcess2"/>
    <dgm:cxn modelId="{48DB1C48-7445-4E1B-B502-A8DE5A6145C5}" type="presParOf" srcId="{594AFBB4-62E3-4900-A27C-C731D44FCE3C}" destId="{D3397B7C-E7CC-4564-B12C-8ED1ACF30EFF}" srcOrd="1" destOrd="0" presId="urn:microsoft.com/office/officeart/2005/8/layout/bProcess2"/>
    <dgm:cxn modelId="{47759BC6-09C9-428F-83D5-2B5B13AAEC14}" type="presParOf" srcId="{493D2599-D87C-4CE5-8FFC-DC328D39C3D9}" destId="{FFEE226B-1D6A-4023-AF55-16CAA82B99BC}" srcOrd="5" destOrd="0" presId="urn:microsoft.com/office/officeart/2005/8/layout/bProcess2"/>
    <dgm:cxn modelId="{0A692984-8F1F-4F7F-963D-788DFE55EACB}" type="presParOf" srcId="{493D2599-D87C-4CE5-8FFC-DC328D39C3D9}" destId="{5124516E-AC5E-4AD3-9BC4-30C18CC46DCC}" srcOrd="6" destOrd="0" presId="urn:microsoft.com/office/officeart/2005/8/layout/bProcess2"/>
    <dgm:cxn modelId="{2D0DAB82-F5FD-4E1E-A33D-7774BE9DB852}" type="presParOf" srcId="{5124516E-AC5E-4AD3-9BC4-30C18CC46DCC}" destId="{6CE9A1BA-05B8-4579-AC7A-F15CB68AE89D}" srcOrd="0" destOrd="0" presId="urn:microsoft.com/office/officeart/2005/8/layout/bProcess2"/>
    <dgm:cxn modelId="{D08E2D86-DF98-4CAC-944A-7C3E1CAB5C3C}" type="presParOf" srcId="{5124516E-AC5E-4AD3-9BC4-30C18CC46DCC}" destId="{D3C3D797-761A-4D4F-9FBF-9A3F5E9EA430}" srcOrd="1" destOrd="0" presId="urn:microsoft.com/office/officeart/2005/8/layout/bProcess2"/>
    <dgm:cxn modelId="{2F7C9383-CCF5-4165-92AE-3E8B4A1CE78F}" type="presParOf" srcId="{493D2599-D87C-4CE5-8FFC-DC328D39C3D9}" destId="{00DD950A-C35D-40E8-A59B-B8B9D0EBC3B0}" srcOrd="7" destOrd="0" presId="urn:microsoft.com/office/officeart/2005/8/layout/bProcess2"/>
    <dgm:cxn modelId="{6D626B53-B12E-4C06-B0BD-529BE0718776}" type="presParOf" srcId="{493D2599-D87C-4CE5-8FFC-DC328D39C3D9}" destId="{79F8C80B-AB54-4B58-8B04-775686FBA496}" srcOrd="8" destOrd="0" presId="urn:microsoft.com/office/officeart/2005/8/layout/bProcess2"/>
    <dgm:cxn modelId="{15126BF2-858B-426E-9F75-BDF9DD170365}" type="presParOf" srcId="{79F8C80B-AB54-4B58-8B04-775686FBA496}" destId="{7E4B9D09-07C5-4D01-A73C-7F8797A58F3F}" srcOrd="0" destOrd="0" presId="urn:microsoft.com/office/officeart/2005/8/layout/bProcess2"/>
    <dgm:cxn modelId="{4B3426DD-1556-4390-86EE-5BC94C1BEDF1}" type="presParOf" srcId="{79F8C80B-AB54-4B58-8B04-775686FBA496}" destId="{ABCCBA32-E829-4338-AE65-F04D13B822CC}" srcOrd="1" destOrd="0" presId="urn:microsoft.com/office/officeart/2005/8/layout/bProcess2"/>
    <dgm:cxn modelId="{63ADCA84-640C-4F40-BBE7-9EB7DDCE0C0B}" type="presParOf" srcId="{493D2599-D87C-4CE5-8FFC-DC328D39C3D9}" destId="{838B712F-0555-459C-97D4-69321C2469AD}" srcOrd="9" destOrd="0" presId="urn:microsoft.com/office/officeart/2005/8/layout/bProcess2"/>
    <dgm:cxn modelId="{2175825D-2781-473D-A6F8-563158A23051}" type="presParOf" srcId="{493D2599-D87C-4CE5-8FFC-DC328D39C3D9}" destId="{76635DDE-FB24-4018-88E0-A17F885A2F3F}" srcOrd="10" destOrd="0" presId="urn:microsoft.com/office/officeart/2005/8/layout/bProcess2"/>
    <dgm:cxn modelId="{3EB79AC3-5A53-4F9A-B8B8-8FD96C38421E}" type="presParOf" srcId="{76635DDE-FB24-4018-88E0-A17F885A2F3F}" destId="{815B01DA-4BD6-4D39-8DE3-C9216B01ED32}" srcOrd="0" destOrd="0" presId="urn:microsoft.com/office/officeart/2005/8/layout/bProcess2"/>
    <dgm:cxn modelId="{7D2AC598-90B5-4794-B282-43C8FDCF2531}" type="presParOf" srcId="{76635DDE-FB24-4018-88E0-A17F885A2F3F}" destId="{C79FEE8B-DEB1-4324-8C6A-D54CC8B9F35E}" srcOrd="1" destOrd="0" presId="urn:microsoft.com/office/officeart/2005/8/layout/bProcess2"/>
    <dgm:cxn modelId="{A06EF86D-2882-4A63-9EFA-234F69A9A2FA}" type="presParOf" srcId="{493D2599-D87C-4CE5-8FFC-DC328D39C3D9}" destId="{F755D215-7ACC-4F31-A23D-5BBEC005AFB9}" srcOrd="11" destOrd="0" presId="urn:microsoft.com/office/officeart/2005/8/layout/bProcess2"/>
    <dgm:cxn modelId="{9DD48E2E-DC89-4A5F-8608-92B4A4D128FC}" type="presParOf" srcId="{493D2599-D87C-4CE5-8FFC-DC328D39C3D9}" destId="{34571FEA-07ED-4B1B-9ED3-C1461D66FBB6}" srcOrd="12" destOrd="0" presId="urn:microsoft.com/office/officeart/2005/8/layout/bProcess2"/>
    <dgm:cxn modelId="{C38DEBBA-BC10-42D4-A8F8-4BA504FDD978}" type="presParOf" srcId="{34571FEA-07ED-4B1B-9ED3-C1461D66FBB6}" destId="{1D5F90AC-E4B1-4E72-9DDF-2F17025A3C0F}" srcOrd="0" destOrd="0" presId="urn:microsoft.com/office/officeart/2005/8/layout/bProcess2"/>
    <dgm:cxn modelId="{9E9A06C7-1F7B-4811-8D80-89AC75509147}" type="presParOf" srcId="{34571FEA-07ED-4B1B-9ED3-C1461D66FBB6}" destId="{C3A415FA-0634-40E9-A014-968DD21878EA}" srcOrd="1" destOrd="0" presId="urn:microsoft.com/office/officeart/2005/8/layout/bProcess2"/>
    <dgm:cxn modelId="{569581EA-6154-4769-8276-8DCF5F3C9D12}" type="presParOf" srcId="{493D2599-D87C-4CE5-8FFC-DC328D39C3D9}" destId="{9581B79B-DBD7-43A2-9042-7A78484DC1EF}" srcOrd="13" destOrd="0" presId="urn:microsoft.com/office/officeart/2005/8/layout/bProcess2"/>
    <dgm:cxn modelId="{F55F6E07-CE2A-4FEC-82AC-DB77DC9966E8}" type="presParOf" srcId="{493D2599-D87C-4CE5-8FFC-DC328D39C3D9}" destId="{605B2F92-7F1B-4389-B231-32E89D4429CE}" srcOrd="14" destOrd="0" presId="urn:microsoft.com/office/officeart/2005/8/layout/bProcess2"/>
    <dgm:cxn modelId="{E6FD2F74-1740-41D1-BC8D-E7BEA1A781E4}" type="presParOf" srcId="{605B2F92-7F1B-4389-B231-32E89D4429CE}" destId="{4B7338C6-F46A-4A7C-A26F-D6FC77363DAD}" srcOrd="0" destOrd="0" presId="urn:microsoft.com/office/officeart/2005/8/layout/bProcess2"/>
    <dgm:cxn modelId="{A3286460-4C89-4D6E-BE8F-D512CF5E8867}" type="presParOf" srcId="{605B2F92-7F1B-4389-B231-32E89D4429CE}" destId="{C30F0B48-900D-4C8B-A8A5-64D10A7B98E6}" srcOrd="1" destOrd="0" presId="urn:microsoft.com/office/officeart/2005/8/layout/bProcess2"/>
    <dgm:cxn modelId="{CD6CEC5B-EA2D-4708-A70F-788EBCF76342}" type="presParOf" srcId="{493D2599-D87C-4CE5-8FFC-DC328D39C3D9}" destId="{EC350934-A2E6-45AE-9FE1-9B3481A4AA50}" srcOrd="15" destOrd="0" presId="urn:microsoft.com/office/officeart/2005/8/layout/bProcess2"/>
    <dgm:cxn modelId="{76B1D772-592D-431E-9514-605AB0EB1673}" type="presParOf" srcId="{493D2599-D87C-4CE5-8FFC-DC328D39C3D9}" destId="{9EF39A0E-A9DF-4C3B-86AC-6345953CA37F}" srcOrd="16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D4C8B14-86C8-42FA-B4F7-F8D7007800B1}">
      <dsp:nvSpPr>
        <dsp:cNvPr id="0" name=""/>
        <dsp:cNvSpPr/>
      </dsp:nvSpPr>
      <dsp:spPr>
        <a:xfrm>
          <a:off x="454069" y="1503"/>
          <a:ext cx="1762846" cy="113833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>
              <a:latin typeface="Times New Roman" pitchFamily="18" charset="0"/>
              <a:cs typeface="Times New Roman" pitchFamily="18" charset="0"/>
            </a:rPr>
            <a:t>Original Data</a:t>
          </a:r>
        </a:p>
      </dsp:txBody>
      <dsp:txXfrm>
        <a:off x="454069" y="1503"/>
        <a:ext cx="1762846" cy="1138333"/>
      </dsp:txXfrm>
    </dsp:sp>
    <dsp:sp modelId="{14BE1C57-C4F0-4232-9485-DCBF109706DE}">
      <dsp:nvSpPr>
        <dsp:cNvPr id="0" name=""/>
        <dsp:cNvSpPr/>
      </dsp:nvSpPr>
      <dsp:spPr>
        <a:xfrm rot="10800000">
          <a:off x="1136284" y="1286824"/>
          <a:ext cx="398416" cy="311613"/>
        </a:xfrm>
        <a:prstGeom prst="triangle">
          <a:avLst/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2666BF5-8874-4344-B393-463C8E58D9DB}">
      <dsp:nvSpPr>
        <dsp:cNvPr id="0" name=""/>
        <dsp:cNvSpPr/>
      </dsp:nvSpPr>
      <dsp:spPr>
        <a:xfrm>
          <a:off x="725390" y="1727786"/>
          <a:ext cx="1220205" cy="7592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>
              <a:latin typeface="Times New Roman" pitchFamily="18" charset="0"/>
              <a:cs typeface="Times New Roman" pitchFamily="18" charset="0"/>
            </a:rPr>
            <a:t>AND/OR Application</a:t>
          </a:r>
        </a:p>
      </dsp:txBody>
      <dsp:txXfrm>
        <a:off x="725390" y="1727786"/>
        <a:ext cx="1220205" cy="759268"/>
      </dsp:txXfrm>
    </dsp:sp>
    <dsp:sp modelId="{56044486-5963-45F8-864E-FFED71273DBE}">
      <dsp:nvSpPr>
        <dsp:cNvPr id="0" name=""/>
        <dsp:cNvSpPr/>
      </dsp:nvSpPr>
      <dsp:spPr>
        <a:xfrm rot="10800000">
          <a:off x="1136284" y="2728808"/>
          <a:ext cx="398416" cy="311613"/>
        </a:xfrm>
        <a:prstGeom prst="triangle">
          <a:avLst/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3397B7C-E7CC-4564-B12C-8ED1ACF30EFF}">
      <dsp:nvSpPr>
        <dsp:cNvPr id="0" name=""/>
        <dsp:cNvSpPr/>
      </dsp:nvSpPr>
      <dsp:spPr>
        <a:xfrm>
          <a:off x="685771" y="3264537"/>
          <a:ext cx="1299442" cy="7592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>
              <a:latin typeface="Times New Roman" pitchFamily="18" charset="0"/>
              <a:cs typeface="Times New Roman" pitchFamily="18" charset="0"/>
            </a:rPr>
            <a:t>Fuzzy Decision on Encoded Data</a:t>
          </a:r>
        </a:p>
      </dsp:txBody>
      <dsp:txXfrm>
        <a:off x="685771" y="3264537"/>
        <a:ext cx="1299442" cy="759268"/>
      </dsp:txXfrm>
    </dsp:sp>
    <dsp:sp modelId="{FFEE226B-1D6A-4023-AF55-16CAA82B99BC}">
      <dsp:nvSpPr>
        <dsp:cNvPr id="0" name=""/>
        <dsp:cNvSpPr/>
      </dsp:nvSpPr>
      <dsp:spPr>
        <a:xfrm rot="5400000">
          <a:off x="2215340" y="3488365"/>
          <a:ext cx="398416" cy="311613"/>
        </a:xfrm>
        <a:prstGeom prst="triangle">
          <a:avLst/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3C3D797-761A-4D4F-9FBF-9A3F5E9EA430}">
      <dsp:nvSpPr>
        <dsp:cNvPr id="0" name=""/>
        <dsp:cNvSpPr/>
      </dsp:nvSpPr>
      <dsp:spPr>
        <a:xfrm>
          <a:off x="2826244" y="3264537"/>
          <a:ext cx="1280977" cy="759268"/>
        </a:xfrm>
        <a:prstGeom prst="ellipse">
          <a:avLst/>
        </a:prstGeom>
        <a:solidFill>
          <a:schemeClr val="bg1"/>
        </a:solidFill>
        <a:ln w="63500" cap="flat" cmpd="dbl" algn="ctr">
          <a:solidFill>
            <a:scrgbClr r="0" g="0" b="0"/>
          </a:solidFill>
          <a:prstDash val="dash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Compressed Data</a:t>
          </a:r>
        </a:p>
      </dsp:txBody>
      <dsp:txXfrm>
        <a:off x="2826244" y="3264537"/>
        <a:ext cx="1280977" cy="759268"/>
      </dsp:txXfrm>
    </dsp:sp>
    <dsp:sp modelId="{00DD950A-C35D-40E8-A59B-B8B9D0EBC3B0}">
      <dsp:nvSpPr>
        <dsp:cNvPr id="0" name=""/>
        <dsp:cNvSpPr/>
      </dsp:nvSpPr>
      <dsp:spPr>
        <a:xfrm>
          <a:off x="3267524" y="2711170"/>
          <a:ext cx="398416" cy="311613"/>
        </a:xfrm>
        <a:prstGeom prst="triangle">
          <a:avLst/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BCCBA32-E829-4338-AE65-F04D13B822CC}">
      <dsp:nvSpPr>
        <dsp:cNvPr id="0" name=""/>
        <dsp:cNvSpPr/>
      </dsp:nvSpPr>
      <dsp:spPr>
        <a:xfrm>
          <a:off x="2786082" y="1727786"/>
          <a:ext cx="1361300" cy="7592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0" cap="flat" cmpd="dbl" algn="ctr">
          <a:solidFill>
            <a:scrgbClr r="0" g="0" b="0"/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>
              <a:latin typeface="Times New Roman" pitchFamily="18" charset="0"/>
              <a:cs typeface="Times New Roman" pitchFamily="18" charset="0"/>
            </a:rPr>
            <a:t>Raise Flags in </a:t>
          </a:r>
          <a:r>
            <a:rPr lang="en-US" sz="1200" b="1" kern="1200" dirty="0" smtClean="0">
              <a:latin typeface="Times New Roman" pitchFamily="18" charset="0"/>
              <a:cs typeface="Times New Roman" pitchFamily="18" charset="0"/>
            </a:rPr>
            <a:t>Memory/Grid</a:t>
          </a:r>
          <a:endParaRPr lang="en-US" sz="12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86082" y="1727786"/>
        <a:ext cx="1361300" cy="759268"/>
      </dsp:txXfrm>
    </dsp:sp>
    <dsp:sp modelId="{838B712F-0555-459C-97D4-69321C2469AD}">
      <dsp:nvSpPr>
        <dsp:cNvPr id="0" name=""/>
        <dsp:cNvSpPr/>
      </dsp:nvSpPr>
      <dsp:spPr>
        <a:xfrm>
          <a:off x="3267524" y="1174419"/>
          <a:ext cx="398416" cy="311613"/>
        </a:xfrm>
        <a:prstGeom prst="triangle">
          <a:avLst/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79FEE8B-DEB1-4324-8C6A-D54CC8B9F35E}">
      <dsp:nvSpPr>
        <dsp:cNvPr id="0" name=""/>
        <dsp:cNvSpPr/>
      </dsp:nvSpPr>
      <dsp:spPr>
        <a:xfrm>
          <a:off x="2786082" y="191035"/>
          <a:ext cx="1361300" cy="7592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0" cap="flat" cmpd="dbl" algn="ctr">
          <a:solidFill>
            <a:scrgbClr r="0" g="0" b="0"/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>
              <a:latin typeface="Times New Roman" pitchFamily="18" charset="0"/>
              <a:cs typeface="Times New Roman" pitchFamily="18" charset="0"/>
            </a:rPr>
            <a:t>Reference Flags in Dictionary</a:t>
          </a:r>
        </a:p>
      </dsp:txBody>
      <dsp:txXfrm>
        <a:off x="2786082" y="191035"/>
        <a:ext cx="1361300" cy="759268"/>
      </dsp:txXfrm>
    </dsp:sp>
    <dsp:sp modelId="{F755D215-7ACC-4F31-A23D-5BBEC005AFB9}">
      <dsp:nvSpPr>
        <dsp:cNvPr id="0" name=""/>
        <dsp:cNvSpPr/>
      </dsp:nvSpPr>
      <dsp:spPr>
        <a:xfrm rot="5400000">
          <a:off x="4347914" y="414863"/>
          <a:ext cx="398416" cy="311613"/>
        </a:xfrm>
        <a:prstGeom prst="triangle">
          <a:avLst/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3A415FA-0634-40E9-A014-968DD21878EA}">
      <dsp:nvSpPr>
        <dsp:cNvPr id="0" name=""/>
        <dsp:cNvSpPr/>
      </dsp:nvSpPr>
      <dsp:spPr>
        <a:xfrm>
          <a:off x="4929223" y="191035"/>
          <a:ext cx="1404958" cy="7592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0" cap="flat" cmpd="dbl" algn="ctr">
          <a:solidFill>
            <a:scrgbClr r="0" g="0" b="0"/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>
              <a:latin typeface="Times New Roman" pitchFamily="18" charset="0"/>
              <a:cs typeface="Times New Roman" pitchFamily="18" charset="0"/>
            </a:rPr>
            <a:t>Construct Bitwise Conditions</a:t>
          </a:r>
        </a:p>
      </dsp:txBody>
      <dsp:txXfrm>
        <a:off x="4929223" y="191035"/>
        <a:ext cx="1404958" cy="759268"/>
      </dsp:txXfrm>
    </dsp:sp>
    <dsp:sp modelId="{9581B79B-DBD7-43A2-9042-7A78484DC1EF}">
      <dsp:nvSpPr>
        <dsp:cNvPr id="0" name=""/>
        <dsp:cNvSpPr/>
      </dsp:nvSpPr>
      <dsp:spPr>
        <a:xfrm rot="10800000">
          <a:off x="5432493" y="1192058"/>
          <a:ext cx="398416" cy="311613"/>
        </a:xfrm>
        <a:prstGeom prst="triangle">
          <a:avLst/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30F0B48-900D-4C8B-A8A5-64D10A7B98E6}">
      <dsp:nvSpPr>
        <dsp:cNvPr id="0" name=""/>
        <dsp:cNvSpPr/>
      </dsp:nvSpPr>
      <dsp:spPr>
        <a:xfrm>
          <a:off x="4988563" y="1727786"/>
          <a:ext cx="1286277" cy="7592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>
              <a:latin typeface="Times New Roman" pitchFamily="18" charset="0"/>
              <a:cs typeface="Times New Roman" pitchFamily="18" charset="0"/>
            </a:rPr>
            <a:t>Decoded Data</a:t>
          </a:r>
        </a:p>
      </dsp:txBody>
      <dsp:txXfrm>
        <a:off x="4988563" y="1727786"/>
        <a:ext cx="1286277" cy="759268"/>
      </dsp:txXfrm>
    </dsp:sp>
    <dsp:sp modelId="{EC350934-A2E6-45AE-9FE1-9B3481A4AA50}">
      <dsp:nvSpPr>
        <dsp:cNvPr id="0" name=""/>
        <dsp:cNvSpPr/>
      </dsp:nvSpPr>
      <dsp:spPr>
        <a:xfrm rot="10800000">
          <a:off x="5432493" y="2634042"/>
          <a:ext cx="398416" cy="311613"/>
        </a:xfrm>
        <a:prstGeom prst="triangle">
          <a:avLst/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EF39A0E-A9DF-4C3B-86AC-6345953CA37F}">
      <dsp:nvSpPr>
        <dsp:cNvPr id="0" name=""/>
        <dsp:cNvSpPr/>
      </dsp:nvSpPr>
      <dsp:spPr>
        <a:xfrm>
          <a:off x="4716550" y="3075004"/>
          <a:ext cx="1830304" cy="113833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>
              <a:latin typeface="Times New Roman" pitchFamily="18" charset="0"/>
              <a:cs typeface="Times New Roman" pitchFamily="18" charset="0"/>
            </a:rPr>
            <a:t>LDD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>
              <a:latin typeface="Times New Roman" pitchFamily="18" charset="0"/>
              <a:cs typeface="Times New Roman" pitchFamily="18" charset="0"/>
            </a:rPr>
            <a:t>(Original Data) </a:t>
          </a:r>
        </a:p>
      </dsp:txBody>
      <dsp:txXfrm>
        <a:off x="4716550" y="3075004"/>
        <a:ext cx="1830304" cy="11383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0.68085</cdr:x>
      <cdr:y>0.46032</cdr:y>
    </cdr:from>
    <cdr:to>
      <cdr:x>0.98286</cdr:x>
      <cdr:y>0.57143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572032" y="2071702"/>
          <a:ext cx="2028049" cy="5000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400" b="1" dirty="0" err="1">
              <a:latin typeface="Times New Roman" pitchFamily="18" charset="0"/>
              <a:cs typeface="Times New Roman" pitchFamily="18" charset="0"/>
            </a:rPr>
            <a:t>WinRK</a:t>
          </a:r>
          <a:endParaRPr lang="en-US" sz="14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0.37986</cdr:x>
      <cdr:y>0.13942</cdr:y>
    </cdr:from>
    <cdr:to>
      <cdr:x>0.68186</cdr:x>
      <cdr:y>0.34205</cdr:y>
    </cdr:to>
    <cdr:sp macro="" textlink="">
      <cdr:nvSpPr>
        <cdr:cNvPr id="3" name="TextBox 1"/>
        <cdr:cNvSpPr txBox="1"/>
      </cdr:nvSpPr>
      <cdr:spPr>
        <a:xfrm xmlns:a="http://schemas.openxmlformats.org/drawingml/2006/main" rot="446127">
          <a:off x="2550812" y="627451"/>
          <a:ext cx="2027982" cy="9119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400" b="1" dirty="0">
              <a:latin typeface="Times New Roman" pitchFamily="18" charset="0"/>
              <a:cs typeface="Times New Roman" pitchFamily="18" charset="0"/>
            </a:rPr>
            <a:t>FBAR</a:t>
          </a:r>
        </a:p>
      </cdr:txBody>
    </cdr:sp>
  </cdr:relSizeAnchor>
  <cdr:relSizeAnchor xmlns:cdr="http://schemas.openxmlformats.org/drawingml/2006/chartDrawing">
    <cdr:from>
      <cdr:x>0</cdr:x>
      <cdr:y>0.01587</cdr:y>
    </cdr:from>
    <cdr:to>
      <cdr:x>0.21712</cdr:x>
      <cdr:y>0.09552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0" y="71438"/>
          <a:ext cx="1457998" cy="3584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l"/>
          <a:r>
            <a:rPr lang="en-US" sz="1400" b="1" dirty="0">
              <a:latin typeface="Times New Roman" pitchFamily="18" charset="0"/>
              <a:cs typeface="Times New Roman" pitchFamily="18" charset="0"/>
            </a:rPr>
            <a:t>Sample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0.08511</cdr:x>
      <cdr:y>0.71667</cdr:y>
    </cdr:from>
    <cdr:to>
      <cdr:x>0.26596</cdr:x>
      <cdr:y>0.80679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1504" y="3071834"/>
          <a:ext cx="1214446" cy="3862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400" b="1" dirty="0">
              <a:latin typeface="Times New Roman" pitchFamily="18" charset="0"/>
              <a:cs typeface="Times New Roman" pitchFamily="18" charset="0"/>
            </a:rPr>
            <a:t>FBAR</a:t>
          </a:r>
        </a:p>
      </cdr:txBody>
    </cdr:sp>
  </cdr:relSizeAnchor>
  <cdr:relSizeAnchor xmlns:cdr="http://schemas.openxmlformats.org/drawingml/2006/chartDrawing">
    <cdr:from>
      <cdr:x>0.55558</cdr:x>
      <cdr:y>0.63126</cdr:y>
    </cdr:from>
    <cdr:to>
      <cdr:x>0.85758</cdr:x>
      <cdr:y>0.71891</cdr:y>
    </cdr:to>
    <cdr:sp macro="" textlink="">
      <cdr:nvSpPr>
        <cdr:cNvPr id="3" name="TextBox 1"/>
        <cdr:cNvSpPr txBox="1"/>
      </cdr:nvSpPr>
      <cdr:spPr>
        <a:xfrm xmlns:a="http://schemas.openxmlformats.org/drawingml/2006/main" rot="461348">
          <a:off x="3730793" y="2705749"/>
          <a:ext cx="2027982" cy="3756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400" b="1" dirty="0" err="1">
              <a:latin typeface="Times New Roman" pitchFamily="18" charset="0"/>
              <a:cs typeface="Times New Roman" pitchFamily="18" charset="0"/>
            </a:rPr>
            <a:t>WinRK</a:t>
          </a:r>
          <a:endParaRPr lang="en-US" sz="14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0.22222</cdr:x>
      <cdr:y>0.12569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0" y="0"/>
          <a:ext cx="1492246" cy="5387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Sample</a:t>
          </a:r>
        </a:p>
      </cdr:txBody>
    </cdr:sp>
  </cdr:relSizeAnchor>
  <cdr:relSizeAnchor xmlns:cdr="http://schemas.openxmlformats.org/drawingml/2006/chartDrawing">
    <cdr:from>
      <cdr:x>0.35235</cdr:x>
      <cdr:y>0.46825</cdr:y>
    </cdr:from>
    <cdr:to>
      <cdr:x>0.55034</cdr:x>
      <cdr:y>0.62302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1000125" y="1123950"/>
          <a:ext cx="5619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r"/>
          <a:r>
            <a:rPr lang="en-US" sz="1400" b="1" i="0" dirty="0">
              <a:latin typeface="Times New Roman" pitchFamily="18" charset="0"/>
              <a:cs typeface="Times New Roman" pitchFamily="18" charset="0"/>
            </a:rPr>
            <a:t>Critical trend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D9A9-5C1A-46A8-8619-88B3BE191576}" type="datetimeFigureOut">
              <a:rPr lang="en-US" smtClean="0"/>
              <a:pPr/>
              <a:t>6/7/2010</a:t>
            </a:fld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7094D7-0F44-4263-AF5E-4148F967545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D9A9-5C1A-46A8-8619-88B3BE191576}" type="datetimeFigureOut">
              <a:rPr lang="en-US" smtClean="0"/>
              <a:pPr/>
              <a:t>6/7/2010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094D7-0F44-4263-AF5E-4148F96754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D9A9-5C1A-46A8-8619-88B3BE191576}" type="datetimeFigureOut">
              <a:rPr lang="en-US" smtClean="0"/>
              <a:pPr/>
              <a:t>6/7/2010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094D7-0F44-4263-AF5E-4148F96754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554D9A9-5C1A-46A8-8619-88B3BE191576}" type="datetimeFigureOut">
              <a:rPr lang="en-US" smtClean="0"/>
              <a:pPr/>
              <a:t>6/7/2010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A7094D7-0F44-4263-AF5E-4148F967545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D9A9-5C1A-46A8-8619-88B3BE191576}" type="datetimeFigureOut">
              <a:rPr lang="en-US" smtClean="0"/>
              <a:pPr/>
              <a:t>6/7/2010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094D7-0F44-4263-AF5E-4148F967545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D9A9-5C1A-46A8-8619-88B3BE191576}" type="datetimeFigureOut">
              <a:rPr lang="en-US" smtClean="0"/>
              <a:pPr/>
              <a:t>6/7/2010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094D7-0F44-4263-AF5E-4148F967545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094D7-0F44-4263-AF5E-4148F967545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D9A9-5C1A-46A8-8619-88B3BE191576}" type="datetimeFigureOut">
              <a:rPr lang="en-US" smtClean="0"/>
              <a:pPr/>
              <a:t>6/7/2010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D9A9-5C1A-46A8-8619-88B3BE191576}" type="datetimeFigureOut">
              <a:rPr lang="en-US" smtClean="0"/>
              <a:pPr/>
              <a:t>6/7/2010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094D7-0F44-4263-AF5E-4148F967545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D9A9-5C1A-46A8-8619-88B3BE191576}" type="datetimeFigureOut">
              <a:rPr lang="en-US" smtClean="0"/>
              <a:pPr/>
              <a:t>6/7/2010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094D7-0F44-4263-AF5E-4148F96754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554D9A9-5C1A-46A8-8619-88B3BE191576}" type="datetimeFigureOut">
              <a:rPr lang="en-US" smtClean="0"/>
              <a:pPr/>
              <a:t>6/7/2010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7094D7-0F44-4263-AF5E-4148F967545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D9A9-5C1A-46A8-8619-88B3BE191576}" type="datetimeFigureOut">
              <a:rPr lang="en-US" smtClean="0"/>
              <a:pPr/>
              <a:t>6/7/2010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7094D7-0F44-4263-AF5E-4148F967545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554D9A9-5C1A-46A8-8619-88B3BE191576}" type="datetimeFigureOut">
              <a:rPr lang="en-US" smtClean="0"/>
              <a:pPr/>
              <a:t>6/7/2010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A7094D7-0F44-4263-AF5E-4148F967545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ximumcompression.com/index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publib.boulder.ibm.com/infocenter/zos/basics/topic/com.ibm.zos.zconcepts/zconcepts_102.htm" TargetMode="External"/><Relationship Id="rId2" Type="http://schemas.openxmlformats.org/officeDocument/2006/relationships/hyperlink" Target="http://www.maximumcompression.com/data/text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414" y="3929066"/>
            <a:ext cx="6929486" cy="171451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By: Philip Baback Alipour and Muhammad Ali </a:t>
            </a:r>
          </a:p>
          <a:p>
            <a:r>
              <a:rPr lang="en-US" sz="2400" dirty="0" smtClean="0"/>
              <a:t>BTH University, Ronneby Campus, Sweden</a:t>
            </a:r>
          </a:p>
          <a:p>
            <a:r>
              <a:rPr lang="en-US" sz="2400" dirty="0" smtClean="0"/>
              <a:t>May 27, 2010 </a:t>
            </a:r>
            <a:endParaRPr lang="en-GB" sz="24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2060006"/>
            <a:ext cx="8229600" cy="1828800"/>
          </a:xfrm>
        </p:spPr>
        <p:txBody>
          <a:bodyPr>
            <a:noAutofit/>
          </a:bodyPr>
          <a:lstStyle/>
          <a:p>
            <a:pPr>
              <a:spcAft>
                <a:spcPts val="1800"/>
              </a:spcAft>
            </a:pPr>
            <a:r>
              <a:rPr lang="en-GB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Introduction and Evaluation of a Fuzzy Binary AND/OR Compressor</a:t>
            </a:r>
            <a:r>
              <a:rPr lang="en-GB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GB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200" i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MSc</a:t>
            </a:r>
            <a:r>
              <a:rPr lang="en-US" sz="3200" i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Thesis</a:t>
            </a:r>
            <a:r>
              <a:rPr lang="en-GB" sz="3200" cap="none" dirty="0" smtClean="0"/>
              <a:t/>
            </a:r>
            <a:br>
              <a:rPr lang="en-GB" sz="3200" cap="none" dirty="0" smtClean="0"/>
            </a:br>
            <a:endParaRPr lang="en-GB" sz="3200" cap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For highest doubled-efficiencies, we extend the number  of </a:t>
            </a:r>
            <a:r>
              <a:rPr lang="en-US" b="1" dirty="0" err="1" smtClean="0">
                <a:solidFill>
                  <a:srgbClr val="FFFF00"/>
                </a:solidFill>
              </a:rPr>
              <a:t>znip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i="1" dirty="0" smtClean="0">
                <a:solidFill>
                  <a:srgbClr val="FFFF00"/>
                </a:solidFill>
              </a:rPr>
              <a:t>columnar</a:t>
            </a:r>
            <a:r>
              <a:rPr lang="en-US" b="1" i="1" dirty="0" smtClean="0">
                <a:solidFill>
                  <a:srgbClr val="FFFF00"/>
                </a:solidFill>
              </a:rPr>
              <a:t> </a:t>
            </a:r>
            <a:r>
              <a:rPr lang="en-US" i="1" dirty="0" smtClean="0">
                <a:solidFill>
                  <a:srgbClr val="FFFF00"/>
                </a:solidFill>
              </a:rPr>
              <a:t>combinations</a:t>
            </a:r>
            <a:r>
              <a:rPr lang="en-US" dirty="0" smtClean="0"/>
              <a:t>. 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This is called FQAR: (A strongly quantum oriented algorithm):</a:t>
            </a:r>
          </a:p>
          <a:p>
            <a:r>
              <a:rPr lang="en-US" dirty="0" smtClean="0"/>
              <a:t>      Table 1           Table 2          Table 3         Table 4</a:t>
            </a:r>
          </a:p>
          <a:p>
            <a:pPr>
              <a:buNone/>
            </a:pPr>
            <a:r>
              <a:rPr lang="en-US" dirty="0" smtClean="0"/>
              <a:t>          1x1x1x1            </a:t>
            </a:r>
            <a:r>
              <a:rPr lang="en-US" dirty="0" err="1" smtClean="0"/>
              <a:t>1x1x1x1</a:t>
            </a:r>
            <a:r>
              <a:rPr lang="en-US" dirty="0" smtClean="0"/>
              <a:t>           </a:t>
            </a:r>
            <a:r>
              <a:rPr lang="en-US" dirty="0" err="1" smtClean="0"/>
              <a:t>1x1x1x1</a:t>
            </a:r>
            <a:r>
              <a:rPr lang="en-US" dirty="0" smtClean="0"/>
              <a:t>           </a:t>
            </a:r>
            <a:r>
              <a:rPr lang="en-US" dirty="0" err="1" smtClean="0"/>
              <a:t>1x1x1x1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…                    …                   …                   …</a:t>
            </a:r>
          </a:p>
          <a:p>
            <a:pPr algn="ctr">
              <a:buNone/>
            </a:pPr>
            <a:r>
              <a:rPr lang="en-US" dirty="0" smtClean="0"/>
              <a:t>16x16x16x16   </a:t>
            </a:r>
            <a:r>
              <a:rPr lang="en-US" dirty="0" err="1" smtClean="0"/>
              <a:t>16x16x16x16</a:t>
            </a:r>
            <a:r>
              <a:rPr lang="en-US" dirty="0" smtClean="0"/>
              <a:t>  </a:t>
            </a:r>
            <a:r>
              <a:rPr lang="en-US" dirty="0" err="1" smtClean="0"/>
              <a:t>16x16x16x16</a:t>
            </a:r>
            <a:r>
              <a:rPr lang="en-US" dirty="0" smtClean="0"/>
              <a:t>   </a:t>
            </a:r>
            <a:r>
              <a:rPr lang="en-US" dirty="0" err="1" smtClean="0"/>
              <a:t>16x16x16x16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</a:p>
          <a:p>
            <a:r>
              <a:rPr lang="en-US" dirty="0" smtClean="0"/>
              <a:t>It delivers double doubled-efficiencies, and thereby quadrupled efficiencies as well!  </a:t>
            </a:r>
          </a:p>
          <a:p>
            <a:r>
              <a:rPr lang="en-US" dirty="0" smtClean="0"/>
              <a:t>Commencing with </a:t>
            </a:r>
            <a:r>
              <a:rPr lang="en-US" dirty="0" smtClean="0">
                <a:solidFill>
                  <a:srgbClr val="1F02CE"/>
                </a:solidFill>
              </a:rPr>
              <a:t>75%</a:t>
            </a:r>
            <a:r>
              <a:rPr lang="en-US" dirty="0" smtClean="0"/>
              <a:t>, thereby </a:t>
            </a:r>
            <a:r>
              <a:rPr lang="en-US" dirty="0" smtClean="0">
                <a:solidFill>
                  <a:srgbClr val="1F02CE"/>
                </a:solidFill>
              </a:rPr>
              <a:t>87.5%</a:t>
            </a:r>
            <a:r>
              <a:rPr lang="en-US" dirty="0" smtClean="0"/>
              <a:t> compression, or,  satisfying </a:t>
            </a:r>
            <a:r>
              <a:rPr lang="en-US" dirty="0" smtClean="0">
                <a:solidFill>
                  <a:srgbClr val="1F02CE"/>
                </a:solidFill>
              </a:rPr>
              <a:t>65,536</a:t>
            </a:r>
            <a:r>
              <a:rPr lang="en-US" baseline="30000" dirty="0" smtClean="0">
                <a:solidFill>
                  <a:srgbClr val="1F02CE"/>
                </a:solidFill>
              </a:rPr>
              <a:t>2</a:t>
            </a:r>
            <a:r>
              <a:rPr lang="en-US" dirty="0" smtClean="0">
                <a:solidFill>
                  <a:srgbClr val="1F02CE"/>
                </a:solidFill>
              </a:rPr>
              <a:t> </a:t>
            </a:r>
            <a:r>
              <a:rPr lang="en-US" dirty="0" smtClean="0"/>
              <a:t>=</a:t>
            </a:r>
            <a:r>
              <a:rPr lang="en-US" dirty="0" smtClean="0">
                <a:solidFill>
                  <a:srgbClr val="1F02CE"/>
                </a:solidFill>
              </a:rPr>
              <a:t> 4,294,967,296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1F02CE"/>
                </a:solidFill>
              </a:rPr>
              <a:t>4.1 GB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1F02CE"/>
                </a:solidFill>
              </a:rPr>
              <a:t>65,536</a:t>
            </a:r>
            <a:r>
              <a:rPr lang="en-US" baseline="30000" dirty="0" smtClean="0">
                <a:solidFill>
                  <a:srgbClr val="1F02CE"/>
                </a:solidFill>
              </a:rPr>
              <a:t>4</a:t>
            </a:r>
            <a:r>
              <a:rPr lang="en-US" dirty="0" smtClean="0">
                <a:solidFill>
                  <a:srgbClr val="1F02CE"/>
                </a:solidFill>
              </a:rPr>
              <a:t> </a:t>
            </a:r>
            <a:r>
              <a:rPr lang="en-US" dirty="0" smtClean="0"/>
              <a:t>=</a:t>
            </a:r>
            <a:r>
              <a:rPr lang="en-US" dirty="0" smtClean="0">
                <a:solidFill>
                  <a:srgbClr val="1F02CE"/>
                </a:solidFill>
              </a:rPr>
              <a:t>  1.8 </a:t>
            </a:r>
            <a:r>
              <a:rPr lang="en-US" dirty="0" smtClean="0">
                <a:solidFill>
                  <a:srgbClr val="1F02CE"/>
                </a:solidFill>
                <a:sym typeface="Symbol"/>
              </a:rPr>
              <a:t> 10</a:t>
            </a:r>
            <a:r>
              <a:rPr lang="en-US" baseline="30000" dirty="0" smtClean="0">
                <a:solidFill>
                  <a:srgbClr val="1F02CE"/>
                </a:solidFill>
                <a:sym typeface="Symbol"/>
              </a:rPr>
              <a:t>19</a:t>
            </a:r>
            <a:r>
              <a:rPr lang="en-US" dirty="0" smtClean="0">
                <a:solidFill>
                  <a:srgbClr val="1F02CE"/>
                </a:solidFill>
                <a:sym typeface="Symbol"/>
              </a:rPr>
              <a:t> </a:t>
            </a:r>
            <a:r>
              <a:rPr lang="en-US" dirty="0" smtClean="0">
                <a:sym typeface="Symbol"/>
              </a:rPr>
              <a:t>=</a:t>
            </a:r>
            <a:r>
              <a:rPr lang="en-US" dirty="0" smtClean="0">
                <a:solidFill>
                  <a:srgbClr val="1F02CE"/>
                </a:solidFill>
                <a:sym typeface="Symbol"/>
              </a:rPr>
              <a:t> 15.61 EB </a:t>
            </a:r>
            <a:r>
              <a:rPr lang="en-US" dirty="0" smtClean="0"/>
              <a:t>combinations, respectively.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4D bit-flag Model </a:t>
            </a:r>
            <a:endParaRPr lang="en-GB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000496" y="3213098"/>
            <a:ext cx="571504" cy="1588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685774" y="3213098"/>
            <a:ext cx="571504" cy="1588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328188" y="3213098"/>
            <a:ext cx="571504" cy="1588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r>
              <a:rPr lang="en-US" dirty="0" smtClean="0"/>
              <a:t>The following is our circular process on LDC and LDD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Process, LDC Dictionary and LDD</a:t>
            </a:r>
            <a:endParaRPr lang="en-GB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000100" y="2214554"/>
          <a:ext cx="7000924" cy="421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r>
              <a:rPr lang="en-US" dirty="0" smtClean="0"/>
              <a:t>The FBAR prototype should cover all aspects of implementation  satisfying algorithm’s structure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Prototype</a:t>
            </a:r>
            <a:endParaRPr lang="en-GB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78" y="2571744"/>
            <a:ext cx="5572164" cy="3453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Callout 2 (Border and Accent Bar) 4"/>
          <p:cNvSpPr/>
          <p:nvPr/>
        </p:nvSpPr>
        <p:spPr>
          <a:xfrm flipH="1">
            <a:off x="500034" y="4071942"/>
            <a:ext cx="1928826" cy="785818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28018"/>
              <a:gd name="adj6" fmla="val -57501"/>
            </a:avLst>
          </a:prstGeom>
          <a:ln>
            <a:headEnd type="triangl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Compressed document</a:t>
            </a:r>
            <a:endParaRPr lang="en-GB" sz="1400" dirty="0"/>
          </a:p>
        </p:txBody>
      </p:sp>
      <p:sp>
        <p:nvSpPr>
          <p:cNvPr id="6" name="Line Callout 2 (Border and Accent Bar) 5"/>
          <p:cNvSpPr/>
          <p:nvPr/>
        </p:nvSpPr>
        <p:spPr>
          <a:xfrm flipH="1">
            <a:off x="428596" y="2928934"/>
            <a:ext cx="1928826" cy="785818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00785"/>
              <a:gd name="adj6" fmla="val -107999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Load document</a:t>
            </a:r>
            <a:endParaRPr lang="en-GB" sz="1400" dirty="0"/>
          </a:p>
        </p:txBody>
      </p:sp>
      <p:sp>
        <p:nvSpPr>
          <p:cNvPr id="7" name="Line Callout 2 (Border and Accent Bar) 6"/>
          <p:cNvSpPr/>
          <p:nvPr/>
        </p:nvSpPr>
        <p:spPr>
          <a:xfrm flipH="1">
            <a:off x="500034" y="5429264"/>
            <a:ext cx="1928826" cy="785818"/>
          </a:xfrm>
          <a:prstGeom prst="accentBorderCallout2">
            <a:avLst>
              <a:gd name="adj1" fmla="val 89224"/>
              <a:gd name="adj2" fmla="val -9142"/>
              <a:gd name="adj3" fmla="val 89072"/>
              <a:gd name="adj4" fmla="val -250367"/>
              <a:gd name="adj5" fmla="val 183"/>
              <a:gd name="adj6" fmla="val -274544"/>
            </a:avLst>
          </a:prstGeom>
          <a:ln>
            <a:headEnd type="triangl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Reconstruct original document</a:t>
            </a:r>
            <a:endParaRPr lang="en-GB" sz="1400" dirty="0"/>
          </a:p>
        </p:txBody>
      </p:sp>
      <p:cxnSp>
        <p:nvCxnSpPr>
          <p:cNvPr id="9" name="Elbow Connector 8"/>
          <p:cNvCxnSpPr>
            <a:stCxn id="5" idx="1"/>
          </p:cNvCxnSpPr>
          <p:nvPr/>
        </p:nvCxnSpPr>
        <p:spPr>
          <a:xfrm rot="5400000" flipH="1" flipV="1">
            <a:off x="3375413" y="2875356"/>
            <a:ext cx="71438" cy="3893370"/>
          </a:xfrm>
          <a:prstGeom prst="bentConnector4">
            <a:avLst>
              <a:gd name="adj1" fmla="val -536334"/>
              <a:gd name="adj2" fmla="val 74624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Process, LDC Dictionary and LDD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58204" cy="4972072"/>
          </a:xfrm>
        </p:spPr>
        <p:txBody>
          <a:bodyPr>
            <a:normAutofit/>
          </a:bodyPr>
          <a:lstStyle/>
          <a:p>
            <a:r>
              <a:rPr lang="en-US" dirty="0" smtClean="0"/>
              <a:t>Here is the sample illustrating an LDC to LDD for 50% fixed compressions.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8" name="Rectangle 7"/>
          <p:cNvSpPr/>
          <p:nvPr/>
        </p:nvSpPr>
        <p:spPr>
          <a:xfrm>
            <a:off x="357158" y="428604"/>
            <a:ext cx="8572560" cy="614366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5" name="Rectangle 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23" name="Picture 7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571479"/>
            <a:ext cx="5000660" cy="57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24" name="Picture 7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32" y="2285992"/>
            <a:ext cx="5324475" cy="26098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Line Callout 2 (Border and Accent Bar) 6"/>
          <p:cNvSpPr/>
          <p:nvPr/>
        </p:nvSpPr>
        <p:spPr>
          <a:xfrm flipH="1">
            <a:off x="2000232" y="622996"/>
            <a:ext cx="2071702" cy="571504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71091"/>
              <a:gd name="adj6" fmla="val -45406"/>
            </a:avLst>
          </a:prstGeom>
          <a:ln>
            <a:tailEnd type="oval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The column for a successful LDD</a:t>
            </a:r>
            <a:endParaRPr lang="en-GB" sz="1400" dirty="0"/>
          </a:p>
        </p:txBody>
      </p:sp>
      <p:sp>
        <p:nvSpPr>
          <p:cNvPr id="9" name="Line Callout 2 (Border and Accent Bar) 8"/>
          <p:cNvSpPr/>
          <p:nvPr/>
        </p:nvSpPr>
        <p:spPr>
          <a:xfrm>
            <a:off x="6643702" y="642918"/>
            <a:ext cx="2214578" cy="785818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21225"/>
              <a:gd name="adj6" fmla="val -17106"/>
            </a:avLst>
          </a:prstGeom>
          <a:ln>
            <a:tailEnd type="oval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Chars that represent Original chars stored in a specific row of the </a:t>
            </a:r>
            <a:r>
              <a:rPr lang="en-US" sz="1400" b="1" dirty="0" smtClean="0"/>
              <a:t>G</a:t>
            </a:r>
            <a:r>
              <a:rPr lang="en-US" sz="1400" dirty="0" smtClean="0"/>
              <a:t> file</a:t>
            </a:r>
            <a:endParaRPr lang="en-GB" sz="14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714348" y="5000636"/>
            <a:ext cx="3857652" cy="1285884"/>
            <a:chOff x="714348" y="4786322"/>
            <a:chExt cx="3857652" cy="1285884"/>
          </a:xfrm>
        </p:grpSpPr>
        <p:sp>
          <p:nvSpPr>
            <p:cNvPr id="11" name="Line Callout 2 (Border and Accent Bar) 10"/>
            <p:cNvSpPr/>
            <p:nvPr/>
          </p:nvSpPr>
          <p:spPr>
            <a:xfrm flipH="1">
              <a:off x="714348" y="5286388"/>
              <a:ext cx="2857520" cy="785818"/>
            </a:xfrm>
            <a:prstGeom prst="accentBorder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-70528"/>
                <a:gd name="adj6" fmla="val -109065"/>
              </a:avLst>
            </a:prstGeom>
            <a:ln>
              <a:tailEnd type="oval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The program interprets these two columns in an if-statement returning Original chars. </a:t>
              </a:r>
              <a:endParaRPr lang="en-GB" sz="1400" dirty="0"/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428728" y="4786322"/>
              <a:ext cx="3143272" cy="500066"/>
            </a:xfrm>
            <a:prstGeom prst="line">
              <a:avLst/>
            </a:prstGeom>
            <a:ln w="38100">
              <a:solidFill>
                <a:schemeClr val="bg1"/>
              </a:solidFill>
              <a:tailEnd type="oval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3571868" y="5357826"/>
            <a:ext cx="4929222" cy="1071570"/>
            <a:chOff x="3571868" y="5143512"/>
            <a:chExt cx="4929222" cy="1071570"/>
          </a:xfrm>
        </p:grpSpPr>
        <p:sp>
          <p:nvSpPr>
            <p:cNvPr id="25" name="Oval 24"/>
            <p:cNvSpPr/>
            <p:nvPr/>
          </p:nvSpPr>
          <p:spPr>
            <a:xfrm>
              <a:off x="5857884" y="5143512"/>
              <a:ext cx="2643206" cy="107157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/>
                <a:t>Double efficient LDD,  accomplished</a:t>
              </a:r>
              <a:endParaRPr lang="en-US" sz="1600" b="1" dirty="0"/>
            </a:p>
          </p:txBody>
        </p:sp>
        <p:cxnSp>
          <p:nvCxnSpPr>
            <p:cNvPr id="16" name="Straight Arrow Connector 15"/>
            <p:cNvCxnSpPr>
              <a:stCxn id="11" idx="2"/>
              <a:endCxn id="25" idx="2"/>
            </p:cNvCxnSpPr>
            <p:nvPr/>
          </p:nvCxnSpPr>
          <p:spPr>
            <a:xfrm>
              <a:off x="3571868" y="5679297"/>
              <a:ext cx="2286016" cy="158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21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2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r>
              <a:rPr lang="en-US" dirty="0" smtClean="0"/>
              <a:t>The following is the actual translation table, static in size </a:t>
            </a:r>
            <a:r>
              <a:rPr lang="en-US" dirty="0" smtClean="0">
                <a:sym typeface="Symbol"/>
              </a:rPr>
              <a:t> 8MB for the 1</a:t>
            </a:r>
            <a:r>
              <a:rPr lang="en-US" baseline="30000" dirty="0" smtClean="0">
                <a:sym typeface="Symbol"/>
              </a:rPr>
              <a:t>st</a:t>
            </a:r>
            <a:r>
              <a:rPr lang="en-US" dirty="0" smtClean="0">
                <a:sym typeface="Symbol"/>
              </a:rPr>
              <a:t> version of double efficiency.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Process, LDC Dictionary and LDD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64201" y="2655771"/>
          <a:ext cx="8429684" cy="3830977"/>
        </p:xfrm>
        <a:graphic>
          <a:graphicData uri="http://schemas.openxmlformats.org/drawingml/2006/table">
            <a:tbl>
              <a:tblPr/>
              <a:tblGrid>
                <a:gridCol w="642942"/>
                <a:gridCol w="1285884"/>
                <a:gridCol w="5761412"/>
                <a:gridCol w="739446"/>
              </a:tblGrid>
              <a:tr h="29786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Row #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Bit-flag address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Customized 95 </a:t>
                      </a: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ASCII </a:t>
                      </a:r>
                      <a:r>
                        <a:rPr lang="en-US" sz="1400" b="1" dirty="0" smtClean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Chars as </a:t>
                      </a: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Occupant Chars representing the “Org.” column via the “4x1-bit flag </a:t>
                      </a:r>
                      <a:r>
                        <a:rPr lang="en-US" sz="1400" b="1" dirty="0" smtClean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address” </a:t>
                      </a: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column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Org. char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546077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1x1x1x1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abcdefghijklmnopqrstuvwxyzABCDEFGHIJKLMNOPQRSTUVWXYZ1234567890`~!@#$%^&amp;*()-=_+[]{}\|;:'"/?.&gt;,&lt;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ª</a:t>
                      </a: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ª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29786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1x2x1x1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abcdefghijklmnopqrstuvwxyzABCDEFGHIJKLMNOPQRSTUVWXYZ1234567890`~!@#$%^&amp;*()-=_+[]{}\|;:'"/?.&gt;,&lt;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¥ ª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29786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1x3x1x1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abcdefghijklmnopqrstuvwxyzABCDEFGHIJKLMNOPQRSTUVWXYZ1234567890`~!@#$%^&amp;*()-=_+[]{}\|;:'"/?.&gt;,&lt;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• ª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29786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1x4x1x1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abcdefghijklmnopqrstuvwxyzABCDEFGHIJKLMNOPQRSTUVWXYZ1234567890`~!@#$%^&amp;*()-=_+[]{}\|;:'"/?.&gt;,&lt;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© ª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29786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29786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65534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16x16x16x14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abcdefghijklmnopqrstuvwxyzABCDEFGHIJKLMNOPQRSTUVWXYZ1234567890`~!@#$%^&amp;*()-=_+[]{}\|;:'"/?.&gt;,&lt;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ÿó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29786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65535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16x16x16x15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abcdefghijklmnopqrstuvwxyzABCDEFGHIJKLMNOPQRSTUVWXYZ1234567890`~!@#$%^&amp;*()-=_+[]{}\|;:'"/?.&gt;,&lt;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ÿü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29786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65536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16x16x16x16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abcdefghijklmnopqrstuvwxyzABCDEFGHIJKLMNOPQRSTUVWXYZ1234567890`~!@#$%^&amp;*()-=_+[]{}\|;:'"/?.&gt;,&lt;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ÿÿ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r>
              <a:rPr lang="en-US" dirty="0" smtClean="0"/>
              <a:t>We tested our algorithm using nonparametric test.  </a:t>
            </a:r>
          </a:p>
          <a:p>
            <a:r>
              <a:rPr lang="en-US" dirty="0" smtClean="0"/>
              <a:t>We tried 12 samples and compressed them by 4 algorithms. </a:t>
            </a:r>
          </a:p>
          <a:p>
            <a:r>
              <a:rPr lang="en-US" dirty="0" smtClean="0"/>
              <a:t>Reason: 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The number of samples were &lt; 20; 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The data type was knows as char-based, hence the number of data types was limited (no extra assumptions like parametric methods)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Not subject to normality measurements, unlike parametric and </a:t>
            </a:r>
            <a:r>
              <a:rPr lang="en-US" i="1" dirty="0" smtClean="0"/>
              <a:t>t</a:t>
            </a:r>
            <a:r>
              <a:rPr lang="en-US" dirty="0" smtClean="0"/>
              <a:t>-test cases.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Statistical Test and Performance</a:t>
            </a:r>
            <a:endParaRPr lang="en-GB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GB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214414" y="1500174"/>
          <a:ext cx="6643734" cy="4071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642910" y="5643578"/>
            <a:ext cx="77153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LDC ratio comparisons between FBAR/FQAR and other algorithms </a:t>
            </a:r>
            <a:endParaRPr kumimoji="0" lang="en-US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r>
              <a:rPr lang="en-US" dirty="0" smtClean="0"/>
              <a:t>One must not get fooled by having 50% ratios as 4</a:t>
            </a:r>
            <a:r>
              <a:rPr lang="en-US" baseline="30000" dirty="0" smtClean="0"/>
              <a:t>th</a:t>
            </a:r>
            <a:r>
              <a:rPr lang="en-US" dirty="0" smtClean="0"/>
              <a:t> rank. </a:t>
            </a:r>
          </a:p>
          <a:p>
            <a:r>
              <a:rPr lang="en-US" dirty="0" smtClean="0"/>
              <a:t>Because this 50% </a:t>
            </a:r>
            <a:r>
              <a:rPr lang="en-US" i="1" dirty="0" smtClean="0">
                <a:solidFill>
                  <a:srgbClr val="FFFF00"/>
                </a:solidFill>
              </a:rPr>
              <a:t>differs from </a:t>
            </a:r>
            <a:r>
              <a:rPr lang="en-US" dirty="0" smtClean="0"/>
              <a:t>percentages generated by other algorithms. </a:t>
            </a:r>
          </a:p>
          <a:p>
            <a:r>
              <a:rPr lang="en-US" dirty="0" smtClean="0"/>
              <a:t>This 50% proves double efficiency. Others can</a:t>
            </a:r>
            <a:r>
              <a:rPr lang="en-US" baseline="0" dirty="0" smtClean="0"/>
              <a:t> not</a:t>
            </a:r>
            <a:r>
              <a:rPr lang="en-US" dirty="0" smtClean="0"/>
              <a:t>.</a:t>
            </a:r>
          </a:p>
          <a:p>
            <a:r>
              <a:rPr lang="en-US" dirty="0" smtClean="0"/>
              <a:t>FQAR is based on FBAR translation table ranking 1</a:t>
            </a:r>
            <a:r>
              <a:rPr lang="en-US" baseline="30000" dirty="0" smtClean="0"/>
              <a:t>st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571472" y="1357298"/>
            <a:ext cx="7800975" cy="5000660"/>
            <a:chOff x="571472" y="1357298"/>
            <a:chExt cx="7800975" cy="5000660"/>
          </a:xfrm>
        </p:grpSpPr>
        <p:sp>
          <p:nvSpPr>
            <p:cNvPr id="11265" name="Rectangle 1"/>
            <p:cNvSpPr>
              <a:spLocks noChangeArrowheads="1"/>
            </p:cNvSpPr>
            <p:nvPr/>
          </p:nvSpPr>
          <p:spPr bwMode="auto">
            <a:xfrm>
              <a:off x="2071670" y="5988626"/>
              <a:ext cx="50720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 smtClean="0"/>
                <a:t>Current test case LDCs with ranks 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71472" y="1357298"/>
              <a:ext cx="7800975" cy="4562475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GB" dirty="0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571472" y="5715016"/>
            <a:ext cx="77153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Bitrate comparisons between FBAR and </a:t>
            </a:r>
            <a:r>
              <a:rPr lang="en-US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WinRK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1142976" y="1285860"/>
          <a:ext cx="6715172" cy="450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1"/>
          <p:cNvSpPr txBox="1"/>
          <p:nvPr/>
        </p:nvSpPr>
        <p:spPr>
          <a:xfrm>
            <a:off x="6929454" y="5357826"/>
            <a:ext cx="1457998" cy="37836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kBps</a:t>
            </a:r>
            <a:endParaRPr lang="en-US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GB" dirty="0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571472" y="5715016"/>
            <a:ext cx="77153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Memory usage comparisons between FBAR and </a:t>
            </a:r>
            <a:r>
              <a:rPr lang="en-US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WinRK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6715140" y="5286388"/>
            <a:ext cx="1457998" cy="37836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MB</a:t>
            </a:r>
            <a:endParaRPr lang="en-US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Chart 7"/>
          <p:cNvGraphicFramePr/>
          <p:nvPr/>
        </p:nvGraphicFramePr>
        <p:xfrm>
          <a:off x="1142976" y="1357298"/>
          <a:ext cx="6715172" cy="4286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What is </a:t>
            </a:r>
            <a:r>
              <a:rPr lang="en-US" smtClean="0"/>
              <a:t>data lossless compression</a:t>
            </a:r>
            <a:r>
              <a:rPr lang="en-US" dirty="0" smtClean="0"/>
              <a:t>?</a:t>
            </a:r>
          </a:p>
          <a:p>
            <a:r>
              <a:rPr lang="en-US" dirty="0" smtClean="0"/>
              <a:t>The schematic algorithm for a compressor looks like this: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Why not lossy compression instead of lossless (LDC)?</a:t>
            </a:r>
          </a:p>
          <a:p>
            <a:r>
              <a:rPr lang="en-US" dirty="0" smtClean="0"/>
              <a:t>The algorithms and LDC packages we know of: </a:t>
            </a:r>
          </a:p>
          <a:p>
            <a:pPr>
              <a:buNone/>
            </a:pPr>
            <a:r>
              <a:rPr lang="en-US" dirty="0" smtClean="0"/>
              <a:t>The ranked ones for LDC: </a:t>
            </a:r>
            <a:r>
              <a:rPr lang="en-US" dirty="0" smtClean="0">
                <a:solidFill>
                  <a:srgbClr val="FFFF00"/>
                </a:solidFill>
              </a:rPr>
              <a:t>WinZip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FFFF00"/>
                </a:solidFill>
              </a:rPr>
              <a:t>GZip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FFFF00"/>
                </a:solidFill>
              </a:rPr>
              <a:t>WinRK</a:t>
            </a:r>
            <a:r>
              <a:rPr lang="en-US" dirty="0" smtClean="0"/>
              <a:t>; the list goes on… For more information, visit: </a:t>
            </a:r>
            <a:r>
              <a:rPr lang="en-US" dirty="0" smtClean="0">
                <a:solidFill>
                  <a:srgbClr val="0070C0"/>
                </a:solidFill>
                <a:hlinkClick r:id="rId2"/>
              </a:rPr>
              <a:t> </a:t>
            </a:r>
          </a:p>
          <a:p>
            <a:pPr algn="ctr">
              <a:buNone/>
            </a:pPr>
            <a:r>
              <a:rPr lang="en-US" dirty="0" smtClean="0">
                <a:solidFill>
                  <a:srgbClr val="0070C0"/>
                </a:solidFill>
                <a:hlinkClick r:id="rId2"/>
              </a:rPr>
              <a:t>www.maximumcompression.com 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and Background</a:t>
            </a:r>
            <a:endParaRPr lang="en-GB" dirty="0"/>
          </a:p>
        </p:txBody>
      </p:sp>
      <p:sp>
        <p:nvSpPr>
          <p:cNvPr id="11" name="Rounded Rectangle 10"/>
          <p:cNvSpPr/>
          <p:nvPr/>
        </p:nvSpPr>
        <p:spPr>
          <a:xfrm>
            <a:off x="1357290" y="3143248"/>
            <a:ext cx="2071702" cy="78581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Encoder</a:t>
            </a:r>
          </a:p>
          <a:p>
            <a:pPr algn="ctr"/>
            <a:r>
              <a:rPr lang="en-US" dirty="0" smtClean="0"/>
              <a:t>(compression)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3428992" y="3214686"/>
            <a:ext cx="1785950" cy="646331"/>
            <a:chOff x="3428992" y="3214686"/>
            <a:chExt cx="1785950" cy="646331"/>
          </a:xfrm>
        </p:grpSpPr>
        <p:sp>
          <p:nvSpPr>
            <p:cNvPr id="9" name="TextBox 8"/>
            <p:cNvSpPr txBox="1"/>
            <p:nvPr/>
          </p:nvSpPr>
          <p:spPr>
            <a:xfrm>
              <a:off x="3786182" y="3214686"/>
              <a:ext cx="1428760" cy="646331"/>
            </a:xfrm>
            <a:prstGeom prst="re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Storage or </a:t>
              </a:r>
            </a:p>
            <a:p>
              <a:pPr algn="ctr"/>
              <a:r>
                <a:rPr lang="en-US" dirty="0" smtClean="0"/>
                <a:t>networks</a:t>
              </a:r>
              <a:endParaRPr lang="en-US" dirty="0"/>
            </a:p>
          </p:txBody>
        </p:sp>
        <p:cxnSp>
          <p:nvCxnSpPr>
            <p:cNvPr id="14" name="Straight Arrow Connector 13"/>
            <p:cNvCxnSpPr>
              <a:stCxn id="11" idx="3"/>
              <a:endCxn id="9" idx="1"/>
            </p:cNvCxnSpPr>
            <p:nvPr/>
          </p:nvCxnSpPr>
          <p:spPr>
            <a:xfrm>
              <a:off x="3428992" y="3536157"/>
              <a:ext cx="357190" cy="1695"/>
            </a:xfrm>
            <a:prstGeom prst="straightConnector1">
              <a:avLst/>
            </a:prstGeom>
            <a:ln w="44450">
              <a:tailEnd type="arrow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571472" y="3071810"/>
            <a:ext cx="928694" cy="830997"/>
            <a:chOff x="571472" y="3071810"/>
            <a:chExt cx="928694" cy="830997"/>
          </a:xfrm>
        </p:grpSpPr>
        <p:cxnSp>
          <p:nvCxnSpPr>
            <p:cNvPr id="10" name="Straight Arrow Connector 9"/>
            <p:cNvCxnSpPr/>
            <p:nvPr/>
          </p:nvCxnSpPr>
          <p:spPr>
            <a:xfrm>
              <a:off x="785786" y="3500438"/>
              <a:ext cx="571504" cy="1695"/>
            </a:xfrm>
            <a:prstGeom prst="straightConnector1">
              <a:avLst/>
            </a:prstGeom>
            <a:ln w="44450">
              <a:tailEnd type="arrow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571472" y="3071810"/>
              <a:ext cx="9286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Input</a:t>
              </a:r>
            </a:p>
            <a:p>
              <a:endParaRPr lang="en-US" sz="1600" dirty="0" smtClean="0"/>
            </a:p>
            <a:p>
              <a:r>
                <a:rPr lang="en-US" sz="1600" dirty="0" smtClean="0"/>
                <a:t>Data</a:t>
              </a:r>
              <a:endParaRPr lang="en-US" sz="1600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214942" y="3098069"/>
            <a:ext cx="3429024" cy="830997"/>
            <a:chOff x="5214942" y="3098069"/>
            <a:chExt cx="3429024" cy="830997"/>
          </a:xfrm>
        </p:grpSpPr>
        <p:cxnSp>
          <p:nvCxnSpPr>
            <p:cNvPr id="20" name="Straight Arrow Connector 19"/>
            <p:cNvCxnSpPr>
              <a:stCxn id="9" idx="3"/>
              <a:endCxn id="12" idx="1"/>
            </p:cNvCxnSpPr>
            <p:nvPr/>
          </p:nvCxnSpPr>
          <p:spPr>
            <a:xfrm flipV="1">
              <a:off x="5214942" y="3536157"/>
              <a:ext cx="357190" cy="1695"/>
            </a:xfrm>
            <a:prstGeom prst="straightConnector1">
              <a:avLst/>
            </a:prstGeom>
            <a:ln w="44450">
              <a:tailEnd type="arrow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grpSp>
          <p:nvGrpSpPr>
            <p:cNvPr id="18" name="Group 17"/>
            <p:cNvGrpSpPr/>
            <p:nvPr/>
          </p:nvGrpSpPr>
          <p:grpSpPr>
            <a:xfrm>
              <a:off x="5572132" y="3098069"/>
              <a:ext cx="3071834" cy="830997"/>
              <a:chOff x="5572132" y="3098069"/>
              <a:chExt cx="3071834" cy="830997"/>
            </a:xfrm>
          </p:grpSpPr>
          <p:sp>
            <p:nvSpPr>
              <p:cNvPr id="12" name="Rounded Rectangle 11"/>
              <p:cNvSpPr/>
              <p:nvPr/>
            </p:nvSpPr>
            <p:spPr>
              <a:xfrm>
                <a:off x="5572132" y="3143248"/>
                <a:ext cx="2071702" cy="785818"/>
              </a:xfrm>
              <a:prstGeom prst="round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Decoder</a:t>
                </a:r>
              </a:p>
              <a:p>
                <a:pPr algn="ctr"/>
                <a:r>
                  <a:rPr lang="en-US" dirty="0" smtClean="0"/>
                  <a:t>(decompression)</a:t>
                </a:r>
                <a:endParaRPr lang="en-US" dirty="0"/>
              </a:p>
            </p:txBody>
          </p:sp>
          <p:cxnSp>
            <p:nvCxnSpPr>
              <p:cNvPr id="23" name="Straight Arrow Connector 22"/>
              <p:cNvCxnSpPr>
                <a:stCxn id="12" idx="3"/>
              </p:cNvCxnSpPr>
              <p:nvPr/>
            </p:nvCxnSpPr>
            <p:spPr>
              <a:xfrm>
                <a:off x="7643834" y="3536157"/>
                <a:ext cx="571504" cy="1588"/>
              </a:xfrm>
              <a:prstGeom prst="straightConnector1">
                <a:avLst/>
              </a:prstGeom>
              <a:ln w="44450">
                <a:tailEnd type="arrow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16" name="TextBox 15"/>
              <p:cNvSpPr txBox="1"/>
              <p:nvPr/>
            </p:nvSpPr>
            <p:spPr>
              <a:xfrm>
                <a:off x="7715272" y="3098069"/>
                <a:ext cx="928694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Output</a:t>
                </a:r>
              </a:p>
              <a:p>
                <a:endParaRPr lang="en-US" sz="1600" dirty="0" smtClean="0"/>
              </a:p>
              <a:p>
                <a:r>
                  <a:rPr lang="en-US" sz="1600" dirty="0" smtClean="0"/>
                  <a:t>Data</a:t>
                </a:r>
                <a:endParaRPr lang="en-US" sz="1600" dirty="0"/>
              </a:p>
            </p:txBody>
          </p:sp>
        </p:grpSp>
      </p:grp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Uniformity of relatedness of logic states i.e. FBAR /FQAR.</a:t>
            </a:r>
          </a:p>
          <a:p>
            <a:r>
              <a:rPr lang="en-US" dirty="0" smtClean="0"/>
              <a:t>Incorporating fuzzy to unite binary with quantum; </a:t>
            </a:r>
            <a:r>
              <a:rPr lang="en-US" dirty="0" smtClean="0">
                <a:solidFill>
                  <a:srgbClr val="FFFF00"/>
                </a:solidFill>
              </a:rPr>
              <a:t>Eq. (1) </a:t>
            </a:r>
          </a:p>
          <a:p>
            <a:r>
              <a:rPr lang="en-US" dirty="0" smtClean="0"/>
              <a:t> The 4D bit-flag Model. It is extendable based on, </a:t>
            </a:r>
          </a:p>
          <a:p>
            <a:r>
              <a:rPr lang="en-US" dirty="0" smtClean="0"/>
              <a:t>2, 1, 0 bit/byte entropies, certainly denoting,  50% , 75% , 87.5% . </a:t>
            </a:r>
          </a:p>
          <a:p>
            <a:r>
              <a:rPr lang="en-US" dirty="0" smtClean="0"/>
              <a:t>These percentages come from the FBAR entropy relation </a:t>
            </a:r>
            <a:r>
              <a:rPr lang="en-US" dirty="0" smtClean="0">
                <a:solidFill>
                  <a:srgbClr val="FFFF00"/>
                </a:solidFill>
              </a:rPr>
              <a:t>Eq.(6) </a:t>
            </a:r>
            <a:r>
              <a:rPr lang="en-US" dirty="0" smtClean="0"/>
              <a:t>of our paper. In fact, it’s quite novel and it works!</a:t>
            </a:r>
          </a:p>
          <a:p>
            <a:r>
              <a:rPr lang="en-US" dirty="0" smtClean="0"/>
              <a:t>Next reports, negentropy  relation elicited form </a:t>
            </a:r>
            <a:r>
              <a:rPr lang="en-US" dirty="0" smtClean="0">
                <a:solidFill>
                  <a:srgbClr val="FFFF00"/>
                </a:solidFill>
              </a:rPr>
              <a:t>Eq. (6) </a:t>
            </a:r>
            <a:r>
              <a:rPr lang="en-US" dirty="0" smtClean="0"/>
              <a:t>for a </a:t>
            </a:r>
            <a:r>
              <a:rPr lang="en-US" i="1" dirty="0" smtClean="0">
                <a:solidFill>
                  <a:srgbClr val="FFFF00"/>
                </a:solidFill>
              </a:rPr>
              <a:t>universal predictability</a:t>
            </a:r>
            <a:r>
              <a:rPr lang="en-US" dirty="0" smtClean="0"/>
              <a:t>.</a:t>
            </a:r>
          </a:p>
          <a:p>
            <a:r>
              <a:rPr lang="en-US" dirty="0" smtClean="0"/>
              <a:t>Our model could solve probabilistic conditions due to its self-embedded, containment nature of bits in IT and QIT.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 </a:t>
            </a:r>
            <a:endParaRPr lang="en-GB" dirty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Is FBAR significant for its future usability?</a:t>
            </a:r>
          </a:p>
          <a:p>
            <a:r>
              <a:rPr lang="en-US" dirty="0" smtClean="0"/>
              <a:t>What is the rate of its confidence?</a:t>
            </a:r>
          </a:p>
          <a:p>
            <a:pPr marL="514350" indent="-514350">
              <a:buAutoNum type="alphaUcPeriod"/>
            </a:pPr>
            <a:r>
              <a:rPr lang="en-US" dirty="0" smtClean="0"/>
              <a:t>Quite high, because its values are predictable and the confidence is rated based on predictability of spatial and temporal rates; </a:t>
            </a:r>
          </a:p>
          <a:p>
            <a:pPr marL="514350" indent="-514350">
              <a:buAutoNum type="alphaUcPeriod"/>
            </a:pPr>
            <a:r>
              <a:rPr lang="en-US" dirty="0" smtClean="0"/>
              <a:t>Thus, least likely to fail at all.</a:t>
            </a:r>
          </a:p>
          <a:p>
            <a:pPr marL="514350" indent="-514350"/>
            <a:r>
              <a:rPr lang="en-US" dirty="0" smtClean="0"/>
              <a:t>We have done this with the new model and algorithmic representation.  </a:t>
            </a:r>
          </a:p>
          <a:p>
            <a:r>
              <a:rPr lang="en-US" dirty="0" smtClean="0"/>
              <a:t>Why?</a:t>
            </a:r>
          </a:p>
          <a:p>
            <a:pPr>
              <a:buNone/>
            </a:pPr>
            <a:r>
              <a:rPr lang="en-US" dirty="0" smtClean="0"/>
              <a:t>To perform maximal and thus ultimate LDCs.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Risks:</a:t>
            </a:r>
            <a:r>
              <a:rPr lang="en-US" b="1" baseline="0" dirty="0" smtClean="0">
                <a:solidFill>
                  <a:srgbClr val="FFFF00"/>
                </a:solidFill>
              </a:rPr>
              <a:t> </a:t>
            </a:r>
            <a:r>
              <a:rPr lang="en-US" baseline="0" dirty="0" smtClean="0"/>
              <a:t>It only fails if program functions are not implemented according to the model. </a:t>
            </a:r>
          </a:p>
          <a:p>
            <a:r>
              <a:rPr lang="en-US" baseline="0" dirty="0" smtClean="0"/>
              <a:t>In other words, debugging and validation issues, is always the case during implementation. </a:t>
            </a:r>
          </a:p>
          <a:p>
            <a:r>
              <a:rPr lang="en-US" baseline="0" dirty="0" smtClean="0"/>
              <a:t>The EB barrier by the 64-bit microprocessor for </a:t>
            </a:r>
            <a:r>
              <a:rPr lang="en-US" i="1" baseline="0" dirty="0" smtClean="0"/>
              <a:t>C</a:t>
            </a:r>
            <a:r>
              <a:rPr lang="en-US" i="1" baseline="-25000" dirty="0" smtClean="0"/>
              <a:t>r</a:t>
            </a:r>
            <a:r>
              <a:rPr lang="en-US" baseline="0" dirty="0" smtClean="0"/>
              <a:t> &gt; 87.5%.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928802"/>
            <a:ext cx="8429684" cy="412583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Line Callout 1 4"/>
          <p:cNvSpPr/>
          <p:nvPr/>
        </p:nvSpPr>
        <p:spPr>
          <a:xfrm>
            <a:off x="6202104" y="928670"/>
            <a:ext cx="1928826" cy="571504"/>
          </a:xfrm>
          <a:prstGeom prst="borderCallout1">
            <a:avLst>
              <a:gd name="adj1" fmla="val 18750"/>
              <a:gd name="adj2" fmla="val -8333"/>
              <a:gd name="adj3" fmla="val 270262"/>
              <a:gd name="adj4" fmla="val -8429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The EB barrier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We outlined and discussed the algorithm’s structure, process and logic. </a:t>
            </a:r>
          </a:p>
          <a:p>
            <a:r>
              <a:rPr lang="en-US" dirty="0" smtClean="0"/>
              <a:t>It gave use a new field to study, as a new solution to  computer information models, encryption, fuzzy, binary and quantum applications.  </a:t>
            </a:r>
          </a:p>
          <a:p>
            <a:r>
              <a:rPr lang="en-US" dirty="0" smtClean="0"/>
              <a:t>The algorithm, in its model, demonstrates </a:t>
            </a:r>
            <a:r>
              <a:rPr lang="en-US" i="1" dirty="0" smtClean="0"/>
              <a:t>double-efficiency</a:t>
            </a:r>
            <a:r>
              <a:rPr lang="en-US" dirty="0" smtClean="0"/>
              <a:t>, </a:t>
            </a:r>
          </a:p>
          <a:p>
            <a:r>
              <a:rPr lang="en-US" dirty="0" smtClean="0"/>
              <a:t>Using regular probability methods</a:t>
            </a:r>
            <a:r>
              <a:rPr lang="en-US" u="sng" dirty="0" smtClean="0"/>
              <a:t> is almost impossible for scientists to implement due to its overly complex logic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FBAR/FQAR model is a solution to complex problems in negentropy and </a:t>
            </a:r>
            <a:r>
              <a:rPr lang="en-US" i="1" dirty="0" smtClean="0">
                <a:solidFill>
                  <a:srgbClr val="FFFF00"/>
                </a:solidFill>
              </a:rPr>
              <a:t>non</a:t>
            </a:r>
            <a:r>
              <a:rPr lang="en-US" dirty="0" smtClean="0">
                <a:solidFill>
                  <a:srgbClr val="FFFF00"/>
                </a:solidFill>
              </a:rPr>
              <a:t>-</a:t>
            </a:r>
            <a:r>
              <a:rPr lang="en-US" i="1" dirty="0" smtClean="0">
                <a:solidFill>
                  <a:srgbClr val="FFFF00"/>
                </a:solidFill>
              </a:rPr>
              <a:t>Gaussian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i="1" dirty="0" smtClean="0">
                <a:solidFill>
                  <a:srgbClr val="FFFF00"/>
                </a:solidFill>
              </a:rPr>
              <a:t>probability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in statistics and other fields of mathematics.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GB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D. Joiner (Ed.), ‘Coding Theory and Cryptography’, Springer, pp. 151-228, 2000.</a:t>
            </a:r>
          </a:p>
          <a:p>
            <a:r>
              <a:rPr lang="en-US" sz="1800" dirty="0" smtClean="0"/>
              <a:t>English text, </a:t>
            </a:r>
            <a:r>
              <a:rPr lang="en-US" sz="1800" i="1" dirty="0" smtClean="0"/>
              <a:t>1995 CIA World Fact Book</a:t>
            </a:r>
            <a:r>
              <a:rPr lang="en-US" sz="1800" dirty="0" smtClean="0"/>
              <a:t>, Lossless data compression software benchmarks/comparisons, Maximum Compression, at: </a:t>
            </a:r>
            <a:r>
              <a:rPr lang="en-US" sz="1800" u="sng" dirty="0" smtClean="0">
                <a:hlinkClick r:id="rId2"/>
              </a:rPr>
              <a:t>http://www.maximumcompression.com/data/text.php</a:t>
            </a:r>
            <a:endParaRPr lang="en-US" sz="1800" u="sng" dirty="0" smtClean="0"/>
          </a:p>
          <a:p>
            <a:r>
              <a:rPr lang="en-US" sz="1800" dirty="0" smtClean="0"/>
              <a:t>IBM (2008). </a:t>
            </a:r>
            <a:r>
              <a:rPr lang="en-US" sz="1800" i="1" dirty="0" smtClean="0"/>
              <a:t>A brief history of virtual storage and 64-bit addressability</a:t>
            </a:r>
            <a:r>
              <a:rPr lang="en-US" sz="1800" dirty="0" smtClean="0"/>
              <a:t>. </a:t>
            </a:r>
            <a:r>
              <a:rPr lang="en-US" sz="1800" u="sng" dirty="0" smtClean="0">
                <a:hlinkClick r:id="rId3"/>
              </a:rPr>
              <a:t>http://publib.boulder.ibm.com/infocenter/zos/basics/topic/com.ibm.zos.zconcepts/zconcepts_102.htm </a:t>
            </a:r>
            <a:r>
              <a:rPr lang="en-US" sz="1800" dirty="0" smtClean="0"/>
              <a:t>. Retrieved on  May 24, 2010.</a:t>
            </a:r>
            <a:endParaRPr lang="en-US" sz="1800" u="sng" dirty="0" smtClean="0"/>
          </a:p>
          <a:p>
            <a:r>
              <a:rPr lang="en-US" sz="1800" dirty="0" smtClean="0"/>
              <a:t>P. B. Alipour and M. Ali 2010. </a:t>
            </a:r>
            <a:r>
              <a:rPr lang="en-US" sz="1800" i="1" dirty="0" smtClean="0"/>
              <a:t>An Introduction and Evaluation of a Fuzzy Binary AND/OR Compressor</a:t>
            </a:r>
            <a:r>
              <a:rPr lang="en-US" sz="1800" dirty="0" smtClean="0"/>
              <a:t>, Thesis Report,  School of Computing, Ronneby, BTH, Sweden. </a:t>
            </a:r>
            <a:endParaRPr lang="en-US" sz="1800" i="1" dirty="0" smtClean="0"/>
          </a:p>
          <a:p>
            <a:pPr>
              <a:buNone/>
            </a:pPr>
            <a:endParaRPr lang="en-GB" sz="1000" dirty="0" smtClean="0">
              <a:solidFill>
                <a:srgbClr val="1F02CE"/>
              </a:solidFill>
            </a:endParaRPr>
          </a:p>
          <a:p>
            <a:pPr algn="ctr">
              <a:buNone/>
            </a:pPr>
            <a:r>
              <a:rPr lang="en-US" sz="2400" dirty="0" smtClean="0"/>
              <a:t>                                     Thanks for your attention!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 </a:t>
            </a:r>
            <a:endParaRPr lang="en-GB" dirty="0"/>
          </a:p>
        </p:txBody>
      </p:sp>
      <p:pic>
        <p:nvPicPr>
          <p:cNvPr id="2050" name="Picture 2" descr="E:\Program Files\Microsoft Office\MEDIA\CAGCAT10\j0292020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08" y="4429132"/>
            <a:ext cx="1869034" cy="17739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GB" dirty="0"/>
          </a:p>
        </p:txBody>
      </p:sp>
      <p:pic>
        <p:nvPicPr>
          <p:cNvPr id="37901" name="Picture 13" descr="C:\Documents and Settings\Administrator\Local Settings\Temporary Internet Files\Content.IE5\A8S59QMG\MCj0240357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6182" y="2357430"/>
            <a:ext cx="2605407" cy="3394823"/>
          </a:xfrm>
          <a:prstGeom prst="rect">
            <a:avLst/>
          </a:prstGeom>
          <a:noFill/>
        </p:spPr>
      </p:pic>
      <p:pic>
        <p:nvPicPr>
          <p:cNvPr id="37906" name="Picture 18" descr="C:\Documents and Settings\Administrator\Local Settings\Temporary Internet Files\Content.IE5\A8S59QMG\MCj043379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8860" y="1714488"/>
            <a:ext cx="2143140" cy="21431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7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7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7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What is their logic? Quite probabilistic (repeated symbols) i.e. frequent symbols or characters in </a:t>
            </a:r>
            <a:r>
              <a:rPr lang="en-US" dirty="0" smtClean="0">
                <a:solidFill>
                  <a:srgbClr val="FFFF00"/>
                </a:solidFill>
              </a:rPr>
              <a:t>Information Theory</a:t>
            </a:r>
            <a:r>
              <a:rPr lang="en-US" dirty="0" smtClean="0"/>
              <a:t>: </a:t>
            </a:r>
          </a:p>
          <a:p>
            <a:pPr algn="ctr">
              <a:buNone/>
            </a:pPr>
            <a:r>
              <a:rPr lang="en-US" dirty="0" smtClean="0"/>
              <a:t>e.g.,  </a:t>
            </a:r>
            <a:r>
              <a:rPr lang="en-US" i="1" dirty="0" err="1" smtClean="0">
                <a:solidFill>
                  <a:srgbClr val="1F02CE"/>
                </a:solidFill>
              </a:rPr>
              <a:t>aaaaaaaaaaaaaaabc</a:t>
            </a:r>
            <a:r>
              <a:rPr lang="en-US" dirty="0" smtClean="0"/>
              <a:t>  in the original text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i="1" dirty="0" smtClean="0">
                <a:solidFill>
                  <a:srgbClr val="1F02CE"/>
                </a:solidFill>
                <a:sym typeface="Wingdings" pitchFamily="2" charset="2"/>
              </a:rPr>
              <a:t>15</a:t>
            </a:r>
            <a:r>
              <a:rPr lang="en-US" dirty="0" smtClean="0">
                <a:solidFill>
                  <a:srgbClr val="1F02CE"/>
                </a:solidFill>
                <a:sym typeface="Wingdings" pitchFamily="2" charset="2"/>
              </a:rPr>
              <a:t>[</a:t>
            </a:r>
            <a:r>
              <a:rPr lang="en-US" i="1" dirty="0" smtClean="0">
                <a:solidFill>
                  <a:srgbClr val="1F02CE"/>
                </a:solidFill>
                <a:sym typeface="Wingdings" pitchFamily="2" charset="2"/>
              </a:rPr>
              <a:t>a</a:t>
            </a:r>
            <a:r>
              <a:rPr lang="en-US" dirty="0" smtClean="0">
                <a:solidFill>
                  <a:srgbClr val="1F02CE"/>
                </a:solidFill>
                <a:sym typeface="Wingdings" pitchFamily="2" charset="2"/>
              </a:rPr>
              <a:t>]</a:t>
            </a:r>
            <a:r>
              <a:rPr lang="en-US" i="1" dirty="0" err="1" smtClean="0">
                <a:solidFill>
                  <a:srgbClr val="1F02CE"/>
                </a:solidFill>
                <a:sym typeface="Wingdings" pitchFamily="2" charset="2"/>
              </a:rPr>
              <a:t>bc</a:t>
            </a:r>
            <a:r>
              <a:rPr lang="en-US" dirty="0" smtClean="0">
                <a:sym typeface="Wingdings" pitchFamily="2" charset="2"/>
              </a:rPr>
              <a:t> in the compressed version. 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Thus, </a:t>
            </a:r>
            <a:r>
              <a:rPr lang="en-US" dirty="0" smtClean="0">
                <a:solidFill>
                  <a:srgbClr val="FFFF00"/>
                </a:solidFill>
                <a:sym typeface="Wingdings" pitchFamily="2" charset="2"/>
              </a:rPr>
              <a:t>Length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olidFill>
                  <a:srgbClr val="FFFF00"/>
                </a:solidFill>
                <a:sym typeface="Wingdings" pitchFamily="2" charset="2"/>
              </a:rPr>
              <a:t>(</a:t>
            </a:r>
            <a:r>
              <a:rPr lang="en-US" dirty="0" smtClean="0">
                <a:sym typeface="Wingdings" pitchFamily="2" charset="2"/>
              </a:rPr>
              <a:t>original string</a:t>
            </a:r>
            <a:r>
              <a:rPr lang="en-US" dirty="0" smtClean="0">
                <a:solidFill>
                  <a:srgbClr val="FFFF00"/>
                </a:solidFill>
                <a:sym typeface="Wingdings" pitchFamily="2" charset="2"/>
              </a:rPr>
              <a:t>)</a:t>
            </a:r>
            <a:r>
              <a:rPr lang="en-US" dirty="0" smtClean="0">
                <a:sym typeface="Wingdings" pitchFamily="2" charset="2"/>
              </a:rPr>
              <a:t> =  </a:t>
            </a:r>
            <a:r>
              <a:rPr lang="en-US" dirty="0" smtClean="0">
                <a:solidFill>
                  <a:srgbClr val="1F02CE"/>
                </a:solidFill>
                <a:sym typeface="Wingdings" pitchFamily="2" charset="2"/>
              </a:rPr>
              <a:t>17 bytes  </a:t>
            </a:r>
            <a:r>
              <a:rPr lang="en-US" dirty="0" smtClean="0">
                <a:sym typeface="Wingdings" pitchFamily="2" charset="2"/>
              </a:rPr>
              <a:t>and                 </a:t>
            </a:r>
            <a:r>
              <a:rPr lang="en-US" dirty="0" smtClean="0">
                <a:solidFill>
                  <a:srgbClr val="FFFF00"/>
                </a:solidFill>
                <a:sym typeface="Wingdings" pitchFamily="2" charset="2"/>
              </a:rPr>
              <a:t>Length (</a:t>
            </a:r>
            <a:r>
              <a:rPr lang="en-US" dirty="0" smtClean="0">
                <a:sym typeface="Wingdings" pitchFamily="2" charset="2"/>
              </a:rPr>
              <a:t>compressed string</a:t>
            </a:r>
            <a:r>
              <a:rPr lang="en-US" dirty="0" smtClean="0">
                <a:solidFill>
                  <a:srgbClr val="FFFF00"/>
                </a:solidFill>
                <a:sym typeface="Wingdings" pitchFamily="2" charset="2"/>
              </a:rPr>
              <a:t>)</a:t>
            </a:r>
            <a:r>
              <a:rPr lang="en-US" dirty="0" smtClean="0">
                <a:sym typeface="Wingdings" pitchFamily="2" charset="2"/>
              </a:rPr>
              <a:t> = </a:t>
            </a:r>
            <a:r>
              <a:rPr lang="en-US" dirty="0" smtClean="0">
                <a:solidFill>
                  <a:srgbClr val="1F02CE"/>
                </a:solidFill>
                <a:sym typeface="Wingdings" pitchFamily="2" charset="2"/>
              </a:rPr>
              <a:t>7 bytes </a:t>
            </a:r>
            <a:r>
              <a:rPr lang="en-US" dirty="0" smtClean="0">
                <a:sym typeface="Wingdings" pitchFamily="2" charset="2"/>
              </a:rPr>
              <a:t>, we thus say  </a:t>
            </a:r>
          </a:p>
          <a:p>
            <a:pPr algn="ctr">
              <a:buNone/>
            </a:pPr>
            <a:r>
              <a:rPr lang="en-US" dirty="0" smtClean="0">
                <a:solidFill>
                  <a:srgbClr val="1F02CE"/>
                </a:solidFill>
                <a:sym typeface="Wingdings" pitchFamily="2" charset="2"/>
              </a:rPr>
              <a:t>(7 </a:t>
            </a:r>
            <a:r>
              <a:rPr lang="en-US" dirty="0" smtClean="0">
                <a:solidFill>
                  <a:srgbClr val="1F02CE"/>
                </a:solidFill>
                <a:sym typeface="Symbol"/>
              </a:rPr>
              <a:t>100)/17</a:t>
            </a:r>
            <a:r>
              <a:rPr lang="en-US" dirty="0" smtClean="0">
                <a:solidFill>
                  <a:srgbClr val="1F02CE"/>
                </a:solidFill>
                <a:sym typeface="Wingdings" pitchFamily="2" charset="2"/>
              </a:rPr>
              <a:t>= 100 – 41.17 =  58.82% </a:t>
            </a:r>
            <a:r>
              <a:rPr lang="en-US" dirty="0" smtClean="0">
                <a:sym typeface="Wingdings" pitchFamily="2" charset="2"/>
              </a:rPr>
              <a:t>compression has occurred. </a:t>
            </a:r>
            <a:endParaRPr lang="en-US" dirty="0" smtClean="0"/>
          </a:p>
          <a:p>
            <a:r>
              <a:rPr lang="en-US" dirty="0" smtClean="0"/>
              <a:t>What is their entropy?  </a:t>
            </a:r>
            <a:r>
              <a:rPr lang="en-US" dirty="0" smtClean="0">
                <a:solidFill>
                  <a:srgbClr val="FFFF00"/>
                </a:solidFill>
              </a:rPr>
              <a:t>Shannon entropy </a:t>
            </a:r>
            <a:endParaRPr lang="en-US" dirty="0" smtClean="0"/>
          </a:p>
          <a:p>
            <a:r>
              <a:rPr lang="en-US" dirty="0" smtClean="0"/>
              <a:t>What about the FBAR algorithm?</a:t>
            </a:r>
          </a:p>
          <a:p>
            <a:r>
              <a:rPr lang="en-US" dirty="0" smtClean="0"/>
              <a:t>Is there a difference between FBAR and other LDCs?</a:t>
            </a:r>
          </a:p>
          <a:p>
            <a:pPr>
              <a:buNone/>
            </a:pPr>
            <a:r>
              <a:rPr lang="en-US" dirty="0" smtClean="0"/>
              <a:t>The answers is </a:t>
            </a:r>
            <a:r>
              <a:rPr lang="en-US" dirty="0" smtClean="0">
                <a:solidFill>
                  <a:srgbClr val="FFFF00"/>
                </a:solidFill>
              </a:rPr>
              <a:t>Yes</a:t>
            </a:r>
            <a:r>
              <a:rPr lang="en-US" dirty="0" smtClean="0"/>
              <a:t>: in Logic, Design and Performance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and Background</a:t>
            </a:r>
            <a:endParaRPr lang="en-GB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What is FBAR? </a:t>
            </a:r>
          </a:p>
          <a:p>
            <a:pPr>
              <a:buNone/>
            </a:pPr>
            <a:r>
              <a:rPr lang="en-US" dirty="0" smtClean="0"/>
              <a:t>    A </a:t>
            </a:r>
            <a:r>
              <a:rPr lang="en-US" dirty="0" smtClean="0">
                <a:solidFill>
                  <a:srgbClr val="FFFF00"/>
                </a:solidFill>
              </a:rPr>
              <a:t>Combinatorial Logic Synthesis </a:t>
            </a:r>
            <a:r>
              <a:rPr lang="en-US" dirty="0" smtClean="0"/>
              <a:t>solution  in </a:t>
            </a:r>
            <a:r>
              <a:rPr lang="en-US" i="1" dirty="0" smtClean="0"/>
              <a:t>uniting Fuzzy  + Binary  via AND/OR operations</a:t>
            </a:r>
          </a:p>
          <a:p>
            <a:r>
              <a:rPr lang="en-US" dirty="0" smtClean="0"/>
              <a:t>What’s the catch? </a:t>
            </a:r>
          </a:p>
          <a:p>
            <a:pPr algn="ctr">
              <a:buNone/>
            </a:pPr>
            <a:r>
              <a:rPr lang="en-US" dirty="0" smtClean="0"/>
              <a:t>   Uniting highly probable states of logic in information theory to reach predictable states i.e.</a:t>
            </a:r>
          </a:p>
          <a:p>
            <a:pPr algn="ctr">
              <a:buNone/>
            </a:pPr>
            <a:r>
              <a:rPr lang="en-US" i="1" dirty="0" smtClean="0"/>
              <a:t>Uniting Quantum Binary + Binary via Fuzzy </a:t>
            </a:r>
          </a:p>
          <a:p>
            <a:r>
              <a:rPr lang="en-US" dirty="0" smtClean="0"/>
              <a:t> What is </a:t>
            </a:r>
            <a:r>
              <a:rPr lang="en-US" dirty="0" smtClean="0">
                <a:solidFill>
                  <a:srgbClr val="FFFF00"/>
                </a:solidFill>
              </a:rPr>
              <a:t>Binary</a:t>
            </a:r>
            <a:r>
              <a:rPr lang="en-US" dirty="0" smtClean="0"/>
              <a:t>?  Imagine data as a sequence of 1’s and 0’s</a:t>
            </a: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1F02CE"/>
                </a:solidFill>
              </a:rPr>
              <a:t>ON Switch </a:t>
            </a:r>
            <a:r>
              <a:rPr lang="en-US" dirty="0" smtClean="0"/>
              <a:t>or Heads,           </a:t>
            </a:r>
            <a:r>
              <a:rPr lang="en-US" dirty="0" smtClean="0">
                <a:solidFill>
                  <a:srgbClr val="1F02CE"/>
                </a:solidFill>
              </a:rPr>
              <a:t>OFF Switch </a:t>
            </a:r>
            <a:r>
              <a:rPr lang="en-US" dirty="0" smtClean="0"/>
              <a:t>or Tails</a:t>
            </a:r>
          </a:p>
          <a:p>
            <a:r>
              <a:rPr lang="en-US" dirty="0" smtClean="0"/>
              <a:t>What is </a:t>
            </a:r>
            <a:r>
              <a:rPr lang="en-US" dirty="0" smtClean="0">
                <a:solidFill>
                  <a:srgbClr val="FFFF00"/>
                </a:solidFill>
              </a:rPr>
              <a:t>Fuzzy</a:t>
            </a:r>
            <a:r>
              <a:rPr lang="en-US" dirty="0" smtClean="0"/>
              <a:t>? Imagine data as a sequence of in-between 1’s and 0’s including their discrete representations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FBAR Logic for Maximum LDCs</a:t>
            </a:r>
            <a:endParaRPr lang="en-GB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What is </a:t>
            </a:r>
            <a:r>
              <a:rPr lang="en-US" dirty="0" smtClean="0">
                <a:solidFill>
                  <a:srgbClr val="FFFF00"/>
                </a:solidFill>
              </a:rPr>
              <a:t>Quantum Binary</a:t>
            </a:r>
            <a:r>
              <a:rPr lang="en-US" dirty="0" smtClean="0"/>
              <a:t>?</a:t>
            </a:r>
          </a:p>
          <a:p>
            <a:r>
              <a:rPr lang="en-US" dirty="0" smtClean="0"/>
              <a:t>Imagine a flipping coin that never lands and                    continues to flip forever!  </a:t>
            </a:r>
          </a:p>
          <a:p>
            <a:r>
              <a:rPr lang="en-US" dirty="0" smtClean="0"/>
              <a:t>The analogy is, it is either </a:t>
            </a:r>
            <a:r>
              <a:rPr lang="en-US" dirty="0" smtClean="0">
                <a:solidFill>
                  <a:srgbClr val="1F02CE"/>
                </a:solidFill>
              </a:rPr>
              <a:t>1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1F02CE"/>
                </a:solidFill>
              </a:rPr>
              <a:t>0</a:t>
            </a:r>
            <a:r>
              <a:rPr lang="en-US" dirty="0" smtClean="0"/>
              <a:t>, or </a:t>
            </a:r>
            <a:r>
              <a:rPr lang="en-US" i="1" dirty="0" smtClean="0">
                <a:solidFill>
                  <a:srgbClr val="1F02CE"/>
                </a:solidFill>
              </a:rPr>
              <a:t>both</a:t>
            </a:r>
            <a:r>
              <a:rPr lang="en-US" dirty="0" smtClean="0"/>
              <a:t>                       (</a:t>
            </a:r>
            <a:r>
              <a:rPr lang="en-US" i="1" dirty="0" smtClean="0"/>
              <a:t>highly dual/probabilistic</a:t>
            </a:r>
            <a:r>
              <a:rPr lang="en-US" dirty="0" smtClean="0"/>
              <a:t>): </a:t>
            </a:r>
          </a:p>
          <a:p>
            <a:pPr>
              <a:buNone/>
            </a:pPr>
            <a:r>
              <a:rPr lang="en-US" dirty="0" smtClean="0"/>
              <a:t>    having {</a:t>
            </a:r>
            <a:r>
              <a:rPr lang="en-US" dirty="0" smtClean="0">
                <a:solidFill>
                  <a:srgbClr val="1F02CE"/>
                </a:solidFill>
              </a:rPr>
              <a:t>00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1F02CE"/>
                </a:solidFill>
              </a:rPr>
              <a:t>11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1F02CE"/>
                </a:solidFill>
              </a:rPr>
              <a:t>01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1F02CE"/>
                </a:solidFill>
              </a:rPr>
              <a:t>10</a:t>
            </a:r>
            <a:r>
              <a:rPr lang="en-US" dirty="0" smtClean="0"/>
              <a:t>} states simultaneously </a:t>
            </a:r>
          </a:p>
          <a:p>
            <a:r>
              <a:rPr lang="en-US" dirty="0" smtClean="0"/>
              <a:t>Why FBAR?</a:t>
            </a:r>
          </a:p>
          <a:p>
            <a:r>
              <a:rPr lang="en-US" dirty="0" smtClean="0"/>
              <a:t>To achieve double-efficient data as great as possible during data transmission.  This is called </a:t>
            </a:r>
            <a:r>
              <a:rPr lang="en-US" i="1" dirty="0" smtClean="0">
                <a:solidFill>
                  <a:srgbClr val="FFFF00"/>
                </a:solidFill>
              </a:rPr>
              <a:t>superdense coding</a:t>
            </a:r>
            <a:r>
              <a:rPr lang="en-US" dirty="0" smtClean="0"/>
              <a:t>;</a:t>
            </a:r>
          </a:p>
          <a:p>
            <a:pPr algn="ctr">
              <a:buNone/>
            </a:pPr>
            <a:r>
              <a:rPr lang="en-US" dirty="0" smtClean="0"/>
              <a:t>e.g.,  </a:t>
            </a:r>
            <a:r>
              <a:rPr lang="en-US" i="1" dirty="0" smtClean="0">
                <a:solidFill>
                  <a:srgbClr val="FFFF00"/>
                </a:solidFill>
              </a:rPr>
              <a:t>2 bits </a:t>
            </a:r>
            <a:r>
              <a:rPr lang="en-US" dirty="0" smtClean="0"/>
              <a:t>via </a:t>
            </a:r>
            <a:r>
              <a:rPr lang="en-US" i="1" dirty="0" smtClean="0">
                <a:solidFill>
                  <a:srgbClr val="FFFF00"/>
                </a:solidFill>
              </a:rPr>
              <a:t>1 qubit</a:t>
            </a:r>
            <a:r>
              <a:rPr lang="en-US" dirty="0" smtClean="0"/>
              <a:t>. In our model, is: </a:t>
            </a:r>
            <a:r>
              <a:rPr lang="en-US" i="1" dirty="0" smtClean="0">
                <a:solidFill>
                  <a:srgbClr val="FFFF00"/>
                </a:solidFill>
              </a:rPr>
              <a:t>16 bits </a:t>
            </a:r>
            <a:r>
              <a:rPr lang="en-US" dirty="0" smtClean="0"/>
              <a:t>via </a:t>
            </a:r>
            <a:r>
              <a:rPr lang="en-US" i="1" dirty="0" smtClean="0">
                <a:solidFill>
                  <a:srgbClr val="FFFF00"/>
                </a:solidFill>
              </a:rPr>
              <a:t>8 bits </a:t>
            </a:r>
            <a:r>
              <a:rPr lang="en-US" dirty="0" smtClean="0"/>
              <a:t>or a minimum of </a:t>
            </a:r>
            <a:r>
              <a:rPr lang="en-US" i="1" dirty="0" smtClean="0">
                <a:solidFill>
                  <a:srgbClr val="FFFF00"/>
                </a:solidFill>
              </a:rPr>
              <a:t>2 chars </a:t>
            </a:r>
            <a:r>
              <a:rPr lang="en-US" dirty="0" smtClean="0"/>
              <a:t>via </a:t>
            </a:r>
            <a:r>
              <a:rPr lang="en-US" i="1" dirty="0" smtClean="0">
                <a:solidFill>
                  <a:srgbClr val="FFFF00"/>
                </a:solidFill>
              </a:rPr>
              <a:t>1 char </a:t>
            </a:r>
            <a:r>
              <a:rPr lang="en-US" dirty="0" smtClean="0"/>
              <a:t>contained, or, a 50% LDC.   </a:t>
            </a:r>
          </a:p>
          <a:p>
            <a:r>
              <a:rPr lang="en-US" dirty="0" smtClean="0"/>
              <a:t>For the moment, very hard and complex to implement. Why?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FBAR Logic for Maximum LDCs</a:t>
            </a:r>
            <a:endParaRPr lang="en-GB" dirty="0"/>
          </a:p>
        </p:txBody>
      </p:sp>
      <p:pic>
        <p:nvPicPr>
          <p:cNvPr id="6146" name="Picture 2" descr="http://www.wernernagel.co.nz/coin%20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6" y="1714488"/>
            <a:ext cx="1642810" cy="207170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8001024" y="3191532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sym typeface="Symbol"/>
              </a:rPr>
              <a:t>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key is in applying impure (</a:t>
            </a:r>
            <a:r>
              <a:rPr lang="en-US" b="1" dirty="0" err="1" smtClean="0">
                <a:solidFill>
                  <a:srgbClr val="FFFF00"/>
                </a:solidFill>
              </a:rPr>
              <a:t>i</a:t>
            </a:r>
            <a:r>
              <a:rPr lang="en-US" dirty="0" smtClean="0"/>
              <a:t>), pure (</a:t>
            </a:r>
            <a:r>
              <a:rPr lang="en-US" b="1" dirty="0" smtClean="0">
                <a:solidFill>
                  <a:srgbClr val="FFFF00"/>
                </a:solidFill>
              </a:rPr>
              <a:t>p</a:t>
            </a:r>
            <a:r>
              <a:rPr lang="en-US" dirty="0" smtClean="0"/>
              <a:t>) and </a:t>
            </a:r>
            <a:r>
              <a:rPr lang="en-US" i="1" dirty="0" smtClean="0">
                <a:solidFill>
                  <a:srgbClr val="FFFF00"/>
                </a:solidFill>
              </a:rPr>
              <a:t>fuzzy transitive closures </a:t>
            </a:r>
            <a:r>
              <a:rPr lang="en-US" dirty="0" smtClean="0"/>
              <a:t>to bit pairs (</a:t>
            </a:r>
            <a:r>
              <a:rPr lang="en-US" i="1" dirty="0" err="1" smtClean="0"/>
              <a:t>pairwising</a:t>
            </a:r>
            <a:r>
              <a:rPr lang="en-US" i="1" dirty="0" smtClean="0"/>
              <a:t> FBAR logic</a:t>
            </a:r>
            <a:r>
              <a:rPr lang="en-US" dirty="0" smtClean="0"/>
              <a:t>):</a:t>
            </a:r>
          </a:p>
          <a:p>
            <a:r>
              <a:rPr lang="en-US" dirty="0" smtClean="0"/>
              <a:t>Really simple:</a:t>
            </a:r>
          </a:p>
          <a:p>
            <a:pPr algn="ctr">
              <a:buNone/>
            </a:pPr>
            <a:r>
              <a:rPr lang="en-US" dirty="0" smtClean="0"/>
              <a:t>    </a:t>
            </a:r>
            <a:r>
              <a:rPr lang="en-US" b="1" dirty="0" smtClean="0">
                <a:solidFill>
                  <a:srgbClr val="FFFF00"/>
                </a:solidFill>
              </a:rPr>
              <a:t>p</a:t>
            </a:r>
            <a:r>
              <a:rPr lang="en-US" dirty="0" smtClean="0"/>
              <a:t>  is either </a:t>
            </a:r>
            <a:r>
              <a:rPr lang="en-US" dirty="0" smtClean="0">
                <a:solidFill>
                  <a:srgbClr val="1F02CE"/>
                </a:solidFill>
              </a:rPr>
              <a:t>11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1F02CE"/>
                </a:solidFill>
              </a:rPr>
              <a:t>00</a:t>
            </a:r>
            <a:r>
              <a:rPr lang="en-US" dirty="0" smtClean="0"/>
              <a:t>;  the closure of this is simple to predict: it is </a:t>
            </a:r>
            <a:r>
              <a:rPr lang="en-US" dirty="0" smtClean="0">
                <a:solidFill>
                  <a:srgbClr val="1F02CE"/>
                </a:solidFill>
              </a:rPr>
              <a:t>1</a:t>
            </a:r>
            <a:r>
              <a:rPr lang="en-US" dirty="0" smtClean="0"/>
              <a:t> for </a:t>
            </a:r>
            <a:r>
              <a:rPr lang="en-US" dirty="0" smtClean="0">
                <a:solidFill>
                  <a:srgbClr val="1F02CE"/>
                </a:solidFill>
              </a:rPr>
              <a:t>11</a:t>
            </a:r>
            <a:r>
              <a:rPr lang="en-US" dirty="0" smtClean="0"/>
              <a:t> since AND/OR of </a:t>
            </a:r>
            <a:r>
              <a:rPr lang="en-US" dirty="0" smtClean="0">
                <a:solidFill>
                  <a:srgbClr val="1F02CE"/>
                </a:solidFill>
              </a:rPr>
              <a:t>11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rgbClr val="1F02CE"/>
                </a:solidFill>
              </a:rPr>
              <a:t>1</a:t>
            </a:r>
            <a:r>
              <a:rPr lang="en-US" dirty="0" smtClean="0"/>
              <a:t>, and </a:t>
            </a:r>
            <a:r>
              <a:rPr lang="en-US" dirty="0" smtClean="0">
                <a:solidFill>
                  <a:srgbClr val="1F02CE"/>
                </a:solidFill>
              </a:rPr>
              <a:t>0</a:t>
            </a:r>
            <a:r>
              <a:rPr lang="en-US" dirty="0" smtClean="0"/>
              <a:t> for </a:t>
            </a:r>
            <a:r>
              <a:rPr lang="en-US" dirty="0" smtClean="0">
                <a:solidFill>
                  <a:srgbClr val="1F02CE"/>
                </a:solidFill>
              </a:rPr>
              <a:t>00</a:t>
            </a:r>
            <a:r>
              <a:rPr lang="en-US" dirty="0" smtClean="0"/>
              <a:t> is similar . </a:t>
            </a:r>
          </a:p>
          <a:p>
            <a:pPr algn="ctr">
              <a:buNone/>
            </a:pPr>
            <a:r>
              <a:rPr lang="en-US" dirty="0" smtClean="0"/>
              <a:t>    </a:t>
            </a:r>
            <a:r>
              <a:rPr lang="en-US" b="1" dirty="0" err="1" smtClean="0">
                <a:solidFill>
                  <a:srgbClr val="FFFF00"/>
                </a:solidFill>
              </a:rPr>
              <a:t>i</a:t>
            </a:r>
            <a:r>
              <a:rPr lang="en-US" dirty="0" smtClean="0"/>
              <a:t>    is either </a:t>
            </a:r>
            <a:r>
              <a:rPr lang="en-US" dirty="0" smtClean="0">
                <a:solidFill>
                  <a:srgbClr val="1F02CE"/>
                </a:solidFill>
              </a:rPr>
              <a:t>01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1F02CE"/>
                </a:solidFill>
              </a:rPr>
              <a:t>10</a:t>
            </a:r>
            <a:r>
              <a:rPr lang="en-US" dirty="0" smtClean="0"/>
              <a:t>;   this is the major problem since it closes  with either </a:t>
            </a:r>
            <a:r>
              <a:rPr lang="en-US" dirty="0" smtClean="0">
                <a:solidFill>
                  <a:srgbClr val="1F02CE"/>
                </a:solidFill>
              </a:rPr>
              <a:t>1</a:t>
            </a:r>
            <a:r>
              <a:rPr lang="en-US" dirty="0" smtClean="0"/>
              <a:t> for </a:t>
            </a:r>
            <a:r>
              <a:rPr lang="en-US" dirty="0" smtClean="0">
                <a:solidFill>
                  <a:srgbClr val="1F02CE"/>
                </a:solidFill>
              </a:rPr>
              <a:t>01</a:t>
            </a:r>
            <a:r>
              <a:rPr lang="en-US" dirty="0" smtClean="0"/>
              <a:t>, or </a:t>
            </a:r>
            <a:r>
              <a:rPr lang="en-US" dirty="0" smtClean="0">
                <a:solidFill>
                  <a:srgbClr val="1F02CE"/>
                </a:solidFill>
              </a:rPr>
              <a:t>0</a:t>
            </a:r>
            <a:r>
              <a:rPr lang="en-US" dirty="0" smtClean="0"/>
              <a:t> for </a:t>
            </a:r>
            <a:r>
              <a:rPr lang="en-US" dirty="0" smtClean="0">
                <a:solidFill>
                  <a:srgbClr val="1F02CE"/>
                </a:solidFill>
              </a:rPr>
              <a:t>10</a:t>
            </a:r>
            <a:r>
              <a:rPr lang="en-US" dirty="0" smtClean="0"/>
              <a:t>, which coincides with </a:t>
            </a:r>
            <a:r>
              <a:rPr lang="en-US" b="1" dirty="0" smtClean="0">
                <a:solidFill>
                  <a:srgbClr val="FFFF00"/>
                </a:solidFill>
              </a:rPr>
              <a:t>p</a:t>
            </a:r>
            <a:r>
              <a:rPr lang="en-US" dirty="0" smtClean="0"/>
              <a:t> conditions of </a:t>
            </a:r>
            <a:r>
              <a:rPr lang="en-US" dirty="0" smtClean="0">
                <a:solidFill>
                  <a:srgbClr val="1F02CE"/>
                </a:solidFill>
              </a:rPr>
              <a:t>11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1F02CE"/>
                </a:solidFill>
              </a:rPr>
              <a:t>00</a:t>
            </a:r>
            <a:r>
              <a:rPr lang="en-US" dirty="0" smtClean="0"/>
              <a:t> in bit product.</a:t>
            </a:r>
          </a:p>
          <a:p>
            <a:r>
              <a:rPr lang="en-US" b="1" dirty="0" smtClean="0"/>
              <a:t>Solution: </a:t>
            </a:r>
            <a:r>
              <a:rPr lang="en-US" dirty="0" smtClean="0"/>
              <a:t>we first consider a pure sequence of bits and manipulate it with </a:t>
            </a:r>
            <a:r>
              <a:rPr lang="en-US" b="1" dirty="0" err="1" smtClean="0">
                <a:solidFill>
                  <a:srgbClr val="FFFF00"/>
                </a:solidFill>
              </a:rPr>
              <a:t>ip</a:t>
            </a:r>
            <a:r>
              <a:rPr lang="en-US" dirty="0" smtClean="0"/>
              <a:t>, then its result by </a:t>
            </a:r>
            <a:r>
              <a:rPr lang="en-US" b="1" dirty="0" err="1" smtClean="0">
                <a:solidFill>
                  <a:srgbClr val="FFFF00"/>
                </a:solidFill>
              </a:rPr>
              <a:t>zn</a:t>
            </a:r>
            <a:r>
              <a:rPr lang="en-US" dirty="0" smtClean="0"/>
              <a:t> combinations. 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FFFF00"/>
                </a:solidFill>
              </a:rPr>
              <a:t>z</a:t>
            </a:r>
            <a:r>
              <a:rPr lang="en-US" dirty="0" smtClean="0"/>
              <a:t> for zero or ignore e.g., </a:t>
            </a:r>
            <a:r>
              <a:rPr lang="en-US" b="1" dirty="0" smtClean="0">
                <a:solidFill>
                  <a:srgbClr val="FFFF00"/>
                </a:solidFill>
              </a:rPr>
              <a:t>z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1F02CE"/>
                </a:solidFill>
              </a:rPr>
              <a:t>01</a:t>
            </a:r>
            <a:r>
              <a:rPr lang="en-US" dirty="0" smtClean="0"/>
              <a:t>) = </a:t>
            </a:r>
            <a:r>
              <a:rPr lang="en-US" dirty="0" smtClean="0">
                <a:solidFill>
                  <a:srgbClr val="1F02CE"/>
                </a:solidFill>
              </a:rPr>
              <a:t>01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FFFF00"/>
                </a:solidFill>
              </a:rPr>
              <a:t>z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1F02CE"/>
                </a:solidFill>
              </a:rPr>
              <a:t>10</a:t>
            </a:r>
            <a:r>
              <a:rPr lang="en-US" dirty="0" smtClean="0"/>
              <a:t>) = </a:t>
            </a:r>
            <a:r>
              <a:rPr lang="en-US" dirty="0" smtClean="0">
                <a:solidFill>
                  <a:srgbClr val="1F02CE"/>
                </a:solidFill>
              </a:rPr>
              <a:t>10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FFFF00"/>
                </a:solidFill>
              </a:rPr>
              <a:t>n</a:t>
            </a:r>
            <a:r>
              <a:rPr lang="en-US" dirty="0" smtClean="0"/>
              <a:t> for negate e.g. </a:t>
            </a:r>
            <a:r>
              <a:rPr lang="en-US" b="1" dirty="0" smtClean="0">
                <a:solidFill>
                  <a:srgbClr val="FFFF00"/>
                </a:solidFill>
              </a:rPr>
              <a:t>n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1F02CE"/>
                </a:solidFill>
              </a:rPr>
              <a:t>01</a:t>
            </a:r>
            <a:r>
              <a:rPr lang="en-US" dirty="0" smtClean="0"/>
              <a:t>) = </a:t>
            </a:r>
            <a:r>
              <a:rPr lang="en-US" dirty="0" smtClean="0">
                <a:solidFill>
                  <a:srgbClr val="1F02CE"/>
                </a:solidFill>
              </a:rPr>
              <a:t>10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FFFF00"/>
                </a:solidFill>
              </a:rPr>
              <a:t>n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1F02CE"/>
                </a:solidFill>
              </a:rPr>
              <a:t>11</a:t>
            </a:r>
            <a:r>
              <a:rPr lang="en-US" dirty="0" smtClean="0"/>
              <a:t>) = </a:t>
            </a:r>
            <a:r>
              <a:rPr lang="en-US" dirty="0" smtClean="0">
                <a:solidFill>
                  <a:srgbClr val="1F02CE"/>
                </a:solidFill>
              </a:rPr>
              <a:t>00</a:t>
            </a:r>
            <a:r>
              <a:rPr lang="en-US" dirty="0" smtClean="0"/>
              <a:t>, and etc.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FBAR Logic for Maximum LDCs</a:t>
            </a:r>
            <a:endParaRPr lang="en-GB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dirty="0" smtClean="0">
                <a:solidFill>
                  <a:srgbClr val="FFC000"/>
                </a:solidFill>
              </a:rPr>
              <a:t>1. </a:t>
            </a:r>
            <a:r>
              <a:rPr lang="en-US" dirty="0" smtClean="0"/>
              <a:t>This is a pure sequence for the input chars. We set this always as default in the FBAR program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FFFF00"/>
                </a:solidFill>
              </a:rPr>
              <a:t>11111111 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FFC000"/>
                </a:solidFill>
              </a:rPr>
              <a:t>2. </a:t>
            </a:r>
            <a:r>
              <a:rPr lang="en-US" dirty="0" smtClean="0"/>
              <a:t>Suppose the original input char is  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FFFF00"/>
                </a:solidFill>
              </a:rPr>
              <a:t>@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>
                <a:solidFill>
                  <a:srgbClr val="FFC000"/>
                </a:solidFill>
              </a:rPr>
              <a:t>3. </a:t>
            </a:r>
            <a:r>
              <a:rPr lang="en-US" dirty="0" smtClean="0"/>
              <a:t>In binary according to ASCII is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FFFF00"/>
                </a:solidFill>
              </a:rPr>
              <a:t>01000000</a:t>
            </a:r>
          </a:p>
          <a:p>
            <a:pPr>
              <a:buNone/>
            </a:pPr>
            <a:r>
              <a:rPr lang="en-US" dirty="0" smtClean="0">
                <a:solidFill>
                  <a:srgbClr val="FFC000"/>
                </a:solidFill>
              </a:rPr>
              <a:t>4. </a:t>
            </a:r>
            <a:r>
              <a:rPr lang="en-US" dirty="0" smtClean="0"/>
              <a:t>So the combination in terms of </a:t>
            </a:r>
            <a:r>
              <a:rPr lang="en-US" b="1" dirty="0" err="1" smtClean="0">
                <a:solidFill>
                  <a:srgbClr val="FFFF00"/>
                </a:solidFill>
              </a:rPr>
              <a:t>znip</a:t>
            </a:r>
            <a:r>
              <a:rPr lang="en-US" dirty="0" smtClean="0"/>
              <a:t> relative to pure sequence closures on each pair from MSB to LSB, is</a:t>
            </a:r>
          </a:p>
          <a:p>
            <a:pPr>
              <a:buNone/>
            </a:pPr>
            <a:r>
              <a:rPr lang="en-US" b="1" dirty="0" err="1" smtClean="0">
                <a:solidFill>
                  <a:srgbClr val="FFFF00"/>
                </a:solidFill>
              </a:rPr>
              <a:t>i</a:t>
            </a:r>
            <a:r>
              <a:rPr lang="en-US" b="1" dirty="0" smtClean="0">
                <a:solidFill>
                  <a:srgbClr val="FFFF00"/>
                </a:solidFill>
              </a:rPr>
              <a:t> p </a:t>
            </a:r>
            <a:r>
              <a:rPr lang="en-US" b="1" dirty="0" err="1" smtClean="0">
                <a:solidFill>
                  <a:srgbClr val="FFFF00"/>
                </a:solidFill>
              </a:rPr>
              <a:t>p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</a:rPr>
              <a:t>p</a:t>
            </a:r>
            <a:r>
              <a:rPr lang="en-US" b="1" dirty="0" smtClean="0">
                <a:solidFill>
                  <a:srgbClr val="FFFF00"/>
                </a:solidFill>
              </a:rPr>
              <a:t>     (</a:t>
            </a:r>
            <a:r>
              <a:rPr lang="en-US" dirty="0" smtClean="0">
                <a:solidFill>
                  <a:srgbClr val="1F02CE"/>
                </a:solidFill>
              </a:rPr>
              <a:t>11 11 11 11</a:t>
            </a:r>
            <a:r>
              <a:rPr lang="en-US" dirty="0" smtClean="0">
                <a:solidFill>
                  <a:srgbClr val="FFFF00"/>
                </a:solidFill>
              </a:rPr>
              <a:t>)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1F02CE"/>
                </a:solidFill>
              </a:rPr>
              <a:t>01 11 11 11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  </a:t>
            </a:r>
            <a:r>
              <a:rPr lang="en-US" i="1" dirty="0" smtClean="0">
                <a:solidFill>
                  <a:srgbClr val="FFFF00"/>
                </a:solidFill>
              </a:rPr>
              <a:t>then 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</a:rPr>
              <a:t>z n </a:t>
            </a:r>
            <a:r>
              <a:rPr lang="en-US" b="1" dirty="0" err="1" smtClean="0">
                <a:solidFill>
                  <a:srgbClr val="FFFF00"/>
                </a:solidFill>
              </a:rPr>
              <a:t>n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</a:rPr>
              <a:t>n</a:t>
            </a:r>
            <a:r>
              <a:rPr lang="en-US" b="1" dirty="0" smtClean="0">
                <a:solidFill>
                  <a:srgbClr val="FFFF00"/>
                </a:solidFill>
              </a:rPr>
              <a:t>   (</a:t>
            </a:r>
            <a:r>
              <a:rPr lang="en-US" dirty="0" smtClean="0">
                <a:solidFill>
                  <a:srgbClr val="1F02CE"/>
                </a:solidFill>
              </a:rPr>
              <a:t>01 11 11 11</a:t>
            </a:r>
            <a:r>
              <a:rPr lang="en-US" dirty="0" smtClean="0">
                <a:solidFill>
                  <a:srgbClr val="FFFF00"/>
                </a:solidFill>
              </a:rPr>
              <a:t>)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>
                <a:solidFill>
                  <a:srgbClr val="1F02CE"/>
                </a:solidFill>
                <a:sym typeface="Wingdings" pitchFamily="2" charset="2"/>
              </a:rPr>
              <a:t>01 00 00 00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>
                <a:solidFill>
                  <a:srgbClr val="FFFF00"/>
                </a:solidFill>
                <a:sym typeface="Wingdings" pitchFamily="2" charset="2"/>
              </a:rPr>
              <a:t>@</a:t>
            </a:r>
            <a:r>
              <a:rPr lang="en-US" dirty="0" smtClean="0">
                <a:sym typeface="Wingdings" pitchFamily="2" charset="2"/>
              </a:rPr>
              <a:t>  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FBAR Logic for Maximum LDCs</a:t>
            </a:r>
            <a:endParaRPr lang="en-GB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Autofit/>
          </a:bodyPr>
          <a:lstStyle/>
          <a:p>
            <a:r>
              <a:rPr lang="en-US" sz="2400" dirty="0" smtClean="0"/>
              <a:t>We put all of our emerging 1-bit </a:t>
            </a:r>
            <a:r>
              <a:rPr lang="en-US" sz="2400" b="1" dirty="0" err="1" smtClean="0">
                <a:solidFill>
                  <a:srgbClr val="FFFF00"/>
                </a:solidFill>
              </a:rPr>
              <a:t>znip</a:t>
            </a:r>
            <a:r>
              <a:rPr lang="en-US" sz="2400" dirty="0" smtClean="0"/>
              <a:t> flags in unique combinations for double efficiency.</a:t>
            </a:r>
          </a:p>
          <a:p>
            <a:r>
              <a:rPr lang="en-US" sz="2400" b="1" dirty="0" smtClean="0"/>
              <a:t>Solution: </a:t>
            </a:r>
            <a:r>
              <a:rPr lang="en-US" sz="2400" dirty="0" smtClean="0"/>
              <a:t>We intersect them with another </a:t>
            </a:r>
            <a:r>
              <a:rPr lang="en-US" sz="2400" b="1" dirty="0" err="1" smtClean="0">
                <a:solidFill>
                  <a:srgbClr val="FFFF00"/>
                </a:solidFill>
              </a:rPr>
              <a:t>znip</a:t>
            </a:r>
            <a:r>
              <a:rPr lang="en-US" sz="2400" b="1" dirty="0" err="1" smtClean="0"/>
              <a:t>’s</a:t>
            </a:r>
            <a:r>
              <a:rPr lang="en-US" sz="2400" b="1" dirty="0" smtClean="0"/>
              <a:t> </a:t>
            </a:r>
            <a:r>
              <a:rPr lang="en-US" sz="2400" dirty="0" smtClean="0"/>
              <a:t>representing a second char input:</a:t>
            </a:r>
          </a:p>
          <a:p>
            <a:pPr>
              <a:buNone/>
            </a:pPr>
            <a:r>
              <a:rPr lang="en-US" sz="2400" dirty="0" smtClean="0"/>
              <a:t>   </a:t>
            </a:r>
          </a:p>
          <a:p>
            <a:pPr algn="ctr">
              <a:spcBef>
                <a:spcPts val="0"/>
              </a:spcBef>
              <a:buNone/>
            </a:pPr>
            <a:r>
              <a:rPr lang="en-US" sz="2400" dirty="0" smtClean="0"/>
              <a:t>  C(2chars) = 2 </a:t>
            </a:r>
            <a:r>
              <a:rPr lang="en-US" sz="2400" b="1" dirty="0" err="1" smtClean="0">
                <a:solidFill>
                  <a:srgbClr val="FFFF00"/>
                </a:solidFill>
              </a:rPr>
              <a:t>znip</a:t>
            </a:r>
            <a:r>
              <a:rPr lang="en-US" sz="2400" b="1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/>
              <a:t>= (4 bits </a:t>
            </a:r>
            <a:r>
              <a:rPr lang="en-US" sz="2400" dirty="0" smtClean="0">
                <a:solidFill>
                  <a:srgbClr val="FFFF00"/>
                </a:solidFill>
              </a:rPr>
              <a:t>OR</a:t>
            </a:r>
            <a:r>
              <a:rPr lang="en-US" sz="2400" dirty="0" smtClean="0"/>
              <a:t> 4 bits)  </a:t>
            </a:r>
            <a:r>
              <a:rPr lang="en-US" sz="2400" dirty="0" smtClean="0">
                <a:solidFill>
                  <a:srgbClr val="FFFF00"/>
                </a:solidFill>
              </a:rPr>
              <a:t>x</a:t>
            </a:r>
            <a:r>
              <a:rPr lang="en-US" sz="2400" dirty="0" smtClean="0"/>
              <a:t>  (4 bits </a:t>
            </a:r>
            <a:r>
              <a:rPr lang="en-US" sz="2400" dirty="0" smtClean="0">
                <a:solidFill>
                  <a:srgbClr val="FFFF00"/>
                </a:solidFill>
              </a:rPr>
              <a:t>OR</a:t>
            </a:r>
            <a:r>
              <a:rPr lang="en-US" sz="2400" dirty="0" smtClean="0"/>
              <a:t> 4 bits)     </a:t>
            </a:r>
            <a:r>
              <a:rPr lang="en-US" sz="2400" dirty="0" smtClean="0">
                <a:sym typeface="Symbol"/>
              </a:rPr>
              <a:t></a:t>
            </a:r>
            <a:r>
              <a:rPr lang="en-US" sz="2400" dirty="0" smtClean="0"/>
              <a:t> 8 bits   (Dynamic approach)</a:t>
            </a:r>
          </a:p>
          <a:p>
            <a:pPr algn="ctr">
              <a:spcBef>
                <a:spcPts val="0"/>
              </a:spcBef>
              <a:buNone/>
            </a:pPr>
            <a:endParaRPr lang="en-US" sz="800" dirty="0" smtClean="0"/>
          </a:p>
          <a:p>
            <a:pPr algn="ctr">
              <a:spcAft>
                <a:spcPts val="1800"/>
              </a:spcAft>
              <a:buNone/>
            </a:pPr>
            <a:r>
              <a:rPr lang="en-US" sz="2400" dirty="0" smtClean="0"/>
              <a:t>  C(2chars )= 2 </a:t>
            </a:r>
            <a:r>
              <a:rPr lang="en-US" sz="2400" b="1" dirty="0" err="1" smtClean="0">
                <a:solidFill>
                  <a:srgbClr val="FFFF00"/>
                </a:solidFill>
              </a:rPr>
              <a:t>znip</a:t>
            </a:r>
            <a:r>
              <a:rPr lang="en-US" sz="2400" dirty="0" smtClean="0"/>
              <a:t>=(4 bits </a:t>
            </a:r>
            <a:r>
              <a:rPr lang="en-US" sz="2400" dirty="0" smtClean="0">
                <a:solidFill>
                  <a:srgbClr val="FFFF00"/>
                </a:solidFill>
              </a:rPr>
              <a:t>x</a:t>
            </a:r>
            <a:r>
              <a:rPr lang="en-US" sz="2400" dirty="0" smtClean="0"/>
              <a:t> 4 bits) </a:t>
            </a:r>
            <a:r>
              <a:rPr lang="en-US" sz="2400" dirty="0" smtClean="0">
                <a:solidFill>
                  <a:srgbClr val="FFFF00"/>
                </a:solidFill>
              </a:rPr>
              <a:t>x</a:t>
            </a:r>
            <a:r>
              <a:rPr lang="en-US" sz="2400" dirty="0" smtClean="0"/>
              <a:t> (4 bits </a:t>
            </a:r>
            <a:r>
              <a:rPr lang="en-US" sz="2400" dirty="0" smtClean="0">
                <a:solidFill>
                  <a:srgbClr val="FFFF00"/>
                </a:solidFill>
              </a:rPr>
              <a:t>x</a:t>
            </a:r>
            <a:r>
              <a:rPr lang="en-US" sz="2400" dirty="0" smtClean="0"/>
              <a:t> 4 bits) = 8 bits  in 1x1x1x1 to 16x16x16x16  address (Static approach)</a:t>
            </a:r>
          </a:p>
          <a:p>
            <a:r>
              <a:rPr lang="en-US" sz="2400" dirty="0" smtClean="0"/>
              <a:t>The latter approach literary creates 4 dimensions in the given address range.  </a:t>
            </a:r>
          </a:p>
          <a:p>
            <a:pPr>
              <a:buNone/>
            </a:pPr>
            <a:endParaRPr lang="en-US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4D bit-flag Model </a:t>
            </a:r>
            <a:endParaRPr lang="en-GB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r>
              <a:rPr kumimoji="0" lang="en-US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Now, we use </a:t>
            </a:r>
            <a:r>
              <a:rPr kumimoji="0" lang="en-US" sz="2600" b="1" kern="1200" dirty="0" err="1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znip</a:t>
            </a:r>
            <a:r>
              <a:rPr kumimoji="0" lang="en-US" sz="2600" b="0" kern="120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en-US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reconstruct data. But each occupies a single bit: </a:t>
            </a:r>
            <a:r>
              <a:rPr kumimoji="0" lang="en-US" sz="2600" b="1" kern="120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z</a:t>
            </a:r>
            <a:r>
              <a:rPr kumimoji="0" lang="en-US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as </a:t>
            </a:r>
            <a:r>
              <a:rPr kumimoji="0" lang="en-US" sz="2600" kern="1200" dirty="0" smtClean="0">
                <a:solidFill>
                  <a:srgbClr val="1F02CE"/>
                </a:solidFill>
                <a:latin typeface="+mn-lt"/>
                <a:ea typeface="+mn-ea"/>
                <a:cs typeface="+mn-cs"/>
              </a:rPr>
              <a:t>0</a:t>
            </a:r>
            <a:r>
              <a:rPr kumimoji="0" lang="en-US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kumimoji="0" lang="en-US" sz="2600" b="1" kern="120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 n </a:t>
            </a:r>
            <a:r>
              <a:rPr kumimoji="0" lang="en-US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</a:t>
            </a:r>
            <a:r>
              <a:rPr kumimoji="0" lang="en-US" sz="2600" kern="1200" dirty="0" smtClean="0">
                <a:solidFill>
                  <a:srgbClr val="1F02CE"/>
                </a:solidFill>
                <a:latin typeface="+mn-lt"/>
                <a:ea typeface="+mn-ea"/>
                <a:cs typeface="+mn-cs"/>
              </a:rPr>
              <a:t>1</a:t>
            </a:r>
            <a:r>
              <a:rPr kumimoji="0" lang="en-US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kumimoji="0" lang="en-US" sz="26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en-US" sz="2600" b="1" kern="1200" dirty="0" err="1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i</a:t>
            </a:r>
            <a:r>
              <a:rPr kumimoji="0" lang="en-US" sz="2600" b="1" kern="120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en-US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</a:t>
            </a:r>
            <a:r>
              <a:rPr kumimoji="0" lang="en-US" sz="2600" kern="1200" dirty="0" smtClean="0">
                <a:solidFill>
                  <a:srgbClr val="1F02CE"/>
                </a:solidFill>
                <a:latin typeface="+mn-lt"/>
                <a:ea typeface="+mn-ea"/>
                <a:cs typeface="+mn-cs"/>
              </a:rPr>
              <a:t>1</a:t>
            </a:r>
            <a:r>
              <a:rPr kumimoji="0" lang="en-US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</a:t>
            </a:r>
            <a:r>
              <a:rPr kumimoji="0" lang="en-US" sz="2600" b="1" kern="120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p</a:t>
            </a:r>
            <a:r>
              <a:rPr kumimoji="0" lang="en-US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as </a:t>
            </a:r>
            <a:r>
              <a:rPr kumimoji="0" lang="en-US" sz="2600" kern="1200" dirty="0" smtClean="0">
                <a:solidFill>
                  <a:srgbClr val="1F02CE"/>
                </a:solidFill>
                <a:latin typeface="+mn-lt"/>
                <a:ea typeface="+mn-ea"/>
                <a:cs typeface="+mn-cs"/>
              </a:rPr>
              <a:t>0</a:t>
            </a:r>
            <a:r>
              <a:rPr kumimoji="0" lang="en-US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</a:p>
          <a:p>
            <a:r>
              <a:rPr kumimoji="0" lang="en-US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So, we </a:t>
            </a:r>
            <a:r>
              <a:rPr kumimoji="0" lang="en-US" sz="2600" i="1" kern="120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raise</a:t>
            </a:r>
            <a:r>
              <a:rPr kumimoji="0" lang="en-US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them</a:t>
            </a:r>
            <a:r>
              <a:rPr kumimoji="0" lang="en-US" sz="2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a static object (in a grid/portable memory) to occupy </a:t>
            </a:r>
            <a:r>
              <a:rPr kumimoji="0" lang="en-US" sz="2600" kern="1200" baseline="0" dirty="0" smtClean="0">
                <a:solidFill>
                  <a:srgbClr val="1F02CE"/>
                </a:solidFill>
                <a:latin typeface="+mn-lt"/>
                <a:ea typeface="+mn-ea"/>
                <a:cs typeface="+mn-cs"/>
              </a:rPr>
              <a:t>1 static byte</a:t>
            </a:r>
            <a:r>
              <a:rPr kumimoji="0" lang="en-US" sz="2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en-US" sz="2600" kern="1200" baseline="0" dirty="0" smtClean="0">
                <a:solidFill>
                  <a:srgbClr val="1F02CE"/>
                </a:solidFill>
                <a:latin typeface="+mn-lt"/>
                <a:ea typeface="+mn-ea"/>
                <a:cs typeface="+mn-cs"/>
              </a:rPr>
              <a:t>per combination </a:t>
            </a:r>
            <a:r>
              <a:rPr kumimoji="0" lang="en-US" sz="2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only. </a:t>
            </a:r>
            <a:endParaRPr kumimoji="0" lang="en-US" sz="26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>This is our model presenting </a:t>
            </a:r>
            <a:r>
              <a:rPr lang="en-US" dirty="0" smtClean="0">
                <a:solidFill>
                  <a:srgbClr val="1F02CE"/>
                </a:solidFill>
              </a:rPr>
              <a:t>2</a:t>
            </a:r>
            <a:r>
              <a:rPr lang="en-US" baseline="30000" dirty="0" smtClean="0">
                <a:solidFill>
                  <a:srgbClr val="1F02CE"/>
                </a:solidFill>
              </a:rPr>
              <a:t>(4</a:t>
            </a:r>
            <a:r>
              <a:rPr lang="en-US" baseline="30000" dirty="0" smtClean="0">
                <a:solidFill>
                  <a:srgbClr val="1F02CE"/>
                </a:solidFill>
                <a:sym typeface="Symbol"/>
              </a:rPr>
              <a:t>4) </a:t>
            </a:r>
            <a:r>
              <a:rPr lang="en-US" dirty="0" smtClean="0">
                <a:sym typeface="Symbol"/>
              </a:rPr>
              <a:t>= </a:t>
            </a:r>
            <a:r>
              <a:rPr lang="en-US" dirty="0" smtClean="0">
                <a:solidFill>
                  <a:srgbClr val="1F02CE"/>
                </a:solidFill>
                <a:sym typeface="Symbol"/>
              </a:rPr>
              <a:t>2</a:t>
            </a:r>
            <a:r>
              <a:rPr lang="en-US" baseline="30000" dirty="0" smtClean="0">
                <a:solidFill>
                  <a:srgbClr val="1F02CE"/>
                </a:solidFill>
                <a:sym typeface="Symbol"/>
              </a:rPr>
              <a:t>16</a:t>
            </a:r>
            <a:r>
              <a:rPr lang="en-US" dirty="0" smtClean="0"/>
              <a:t> =</a:t>
            </a:r>
            <a:r>
              <a:rPr lang="en-US" baseline="0" dirty="0" smtClean="0"/>
              <a:t> </a:t>
            </a:r>
            <a:r>
              <a:rPr lang="en-US" dirty="0" smtClean="0">
                <a:solidFill>
                  <a:srgbClr val="1F02CE"/>
                </a:solidFill>
              </a:rPr>
              <a:t>65,536 =</a:t>
            </a:r>
            <a:r>
              <a:rPr lang="en-US" baseline="0" dirty="0" smtClean="0">
                <a:solidFill>
                  <a:srgbClr val="1F02CE"/>
                </a:solidFill>
              </a:rPr>
              <a:t> 64K</a:t>
            </a:r>
            <a:r>
              <a:rPr lang="en-US" dirty="0" smtClean="0"/>
              <a:t> unique bit-flag combinations (or ASCII </a:t>
            </a:r>
            <a:r>
              <a:rPr kumimoji="0" lang="en-US" sz="2600" kern="1200" dirty="0" smtClean="0">
                <a:solidFill>
                  <a:srgbClr val="1F02CE"/>
                </a:solidFill>
                <a:latin typeface="+mn-lt"/>
                <a:ea typeface="+mn-ea"/>
                <a:cs typeface="+mn-cs"/>
              </a:rPr>
              <a:t>256</a:t>
            </a:r>
            <a:r>
              <a:rPr kumimoji="0" lang="en-US" sz="2600" kern="1200" dirty="0" smtClean="0">
                <a:solidFill>
                  <a:srgbClr val="1F02CE"/>
                </a:solidFill>
                <a:latin typeface="+mn-lt"/>
                <a:ea typeface="+mn-ea"/>
                <a:cs typeface="+mn-cs"/>
                <a:sym typeface="Symbol"/>
              </a:rPr>
              <a:t></a:t>
            </a:r>
            <a:r>
              <a:rPr kumimoji="0" lang="en-US" sz="2600" kern="1200" dirty="0" smtClean="0">
                <a:solidFill>
                  <a:srgbClr val="1F02CE"/>
                </a:solidFill>
                <a:latin typeface="+mn-lt"/>
                <a:ea typeface="+mn-ea"/>
                <a:cs typeface="+mn-cs"/>
              </a:rPr>
              <a:t>256</a:t>
            </a:r>
            <a:r>
              <a:rPr lang="en-US" dirty="0" smtClean="0"/>
              <a:t>):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4D bit-flag Model 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357158" y="442672"/>
            <a:ext cx="8572560" cy="614366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571480"/>
            <a:ext cx="5357850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" name="Group 10"/>
          <p:cNvGrpSpPr/>
          <p:nvPr/>
        </p:nvGrpSpPr>
        <p:grpSpPr>
          <a:xfrm>
            <a:off x="6896653" y="3000372"/>
            <a:ext cx="1675875" cy="1719265"/>
            <a:chOff x="6896653" y="3000372"/>
            <a:chExt cx="1675875" cy="1719265"/>
          </a:xfrm>
        </p:grpSpPr>
        <p:cxnSp>
          <p:nvCxnSpPr>
            <p:cNvPr id="2049" name="AutoShape 1"/>
            <p:cNvCxnSpPr>
              <a:cxnSpLocks noChangeShapeType="1"/>
            </p:cNvCxnSpPr>
            <p:nvPr/>
          </p:nvCxnSpPr>
          <p:spPr bwMode="auto">
            <a:xfrm rot="5400000">
              <a:off x="6872305" y="3905250"/>
              <a:ext cx="1019175" cy="609600"/>
            </a:xfrm>
            <a:prstGeom prst="bentConnector3">
              <a:avLst>
                <a:gd name="adj1" fmla="val 99435"/>
              </a:avLst>
            </a:prstGeom>
            <a:noFill/>
            <a:ln w="38100">
              <a:solidFill>
                <a:srgbClr val="000000"/>
              </a:solidFill>
              <a:miter lim="800000"/>
              <a:headEnd type="stealth" w="med" len="med"/>
              <a:tailEnd/>
            </a:ln>
          </p:spPr>
        </p:cxnSp>
        <p:sp>
          <p:nvSpPr>
            <p:cNvPr id="2050" name="Text Box 2"/>
            <p:cNvSpPr txBox="1">
              <a:spLocks noChangeArrowheads="1"/>
            </p:cNvSpPr>
            <p:nvPr/>
          </p:nvSpPr>
          <p:spPr bwMode="auto">
            <a:xfrm>
              <a:off x="6896653" y="3000372"/>
              <a:ext cx="1675875" cy="70009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The Program uses</a:t>
              </a:r>
              <a:r>
                <a:rPr kumimoji="0" lang="en-US" sz="1200" b="1" i="0" u="none" strike="noStrike" cap="none" normalizeH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the</a:t>
              </a: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Translation Table</a:t>
              </a:r>
              <a:r>
                <a:rPr kumimoji="0" lang="en-US" sz="1200" b="1" i="0" u="none" strike="noStrike" cap="none" normalizeH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to return the originals</a:t>
              </a:r>
              <a:endParaRPr kumimoji="0" lang="en-US" sz="1200" b="1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051" name="AutoShape 3"/>
            <p:cNvCxnSpPr>
              <a:cxnSpLocks noChangeShapeType="1"/>
            </p:cNvCxnSpPr>
            <p:nvPr/>
          </p:nvCxnSpPr>
          <p:spPr bwMode="auto">
            <a:xfrm flipH="1">
              <a:off x="7077093" y="4129087"/>
              <a:ext cx="609600" cy="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 type="oval" w="med" len="med"/>
              <a:tailEnd/>
            </a:ln>
          </p:spPr>
        </p:cxnSp>
      </p:grpSp>
      <p:grpSp>
        <p:nvGrpSpPr>
          <p:cNvPr id="26" name="Group 25"/>
          <p:cNvGrpSpPr/>
          <p:nvPr/>
        </p:nvGrpSpPr>
        <p:grpSpPr>
          <a:xfrm>
            <a:off x="857224" y="1214422"/>
            <a:ext cx="1700226" cy="1390359"/>
            <a:chOff x="857224" y="1214422"/>
            <a:chExt cx="1700226" cy="1390359"/>
          </a:xfrm>
        </p:grpSpPr>
        <p:sp>
          <p:nvSpPr>
            <p:cNvPr id="10" name="TextBox 9"/>
            <p:cNvSpPr txBox="1"/>
            <p:nvPr/>
          </p:nvSpPr>
          <p:spPr>
            <a:xfrm>
              <a:off x="857224" y="1214422"/>
              <a:ext cx="10001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err="1" smtClean="0">
                  <a:solidFill>
                    <a:schemeClr val="bg1"/>
                  </a:solidFill>
                </a:rPr>
                <a:t>reso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rot="5400000">
              <a:off x="927868" y="1928802"/>
              <a:ext cx="571504" cy="1588"/>
            </a:xfrm>
            <a:prstGeom prst="straightConnector1">
              <a:avLst/>
            </a:prstGeom>
            <a:ln w="444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rot="5400000">
              <a:off x="1143770" y="1928008"/>
              <a:ext cx="571504" cy="1588"/>
            </a:xfrm>
            <a:prstGeom prst="straightConnector1">
              <a:avLst/>
            </a:prstGeom>
            <a:ln w="444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857226" y="2143116"/>
              <a:ext cx="10001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a b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557318" y="1671624"/>
              <a:ext cx="10001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</a:rPr>
                <a:t>Compress </a:t>
              </a:r>
            </a:p>
            <a:p>
              <a:r>
                <a:rPr lang="en-US" sz="1200" b="1" dirty="0" smtClean="0">
                  <a:solidFill>
                    <a:schemeClr val="bg1"/>
                  </a:solidFill>
                </a:rPr>
                <a:t>As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7" name="Straight Arrow Connector 16"/>
          <p:cNvCxnSpPr/>
          <p:nvPr/>
        </p:nvCxnSpPr>
        <p:spPr>
          <a:xfrm>
            <a:off x="1614468" y="2398704"/>
            <a:ext cx="1000132" cy="1588"/>
          </a:xfrm>
          <a:prstGeom prst="straightConnector1">
            <a:avLst/>
          </a:prstGeom>
          <a:ln w="444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7215206" y="1971666"/>
            <a:ext cx="1857356" cy="1000926"/>
            <a:chOff x="7215206" y="1971666"/>
            <a:chExt cx="1857356" cy="1000926"/>
          </a:xfrm>
        </p:grpSpPr>
        <p:sp>
          <p:nvSpPr>
            <p:cNvPr id="20" name="TextBox 19"/>
            <p:cNvSpPr txBox="1"/>
            <p:nvPr/>
          </p:nvSpPr>
          <p:spPr>
            <a:xfrm>
              <a:off x="7215206" y="1971666"/>
              <a:ext cx="10001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err="1" smtClean="0">
                  <a:solidFill>
                    <a:schemeClr val="bg1"/>
                  </a:solidFill>
                </a:rPr>
                <a:t>reso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rot="16200000" flipV="1">
              <a:off x="7287438" y="2686046"/>
              <a:ext cx="571504" cy="1588"/>
            </a:xfrm>
            <a:prstGeom prst="straightConnector1">
              <a:avLst/>
            </a:prstGeom>
            <a:ln w="444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rot="16200000" flipV="1">
              <a:off x="7501752" y="2685252"/>
              <a:ext cx="571504" cy="1588"/>
            </a:xfrm>
            <a:prstGeom prst="straightConnector1">
              <a:avLst/>
            </a:prstGeom>
            <a:ln w="444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7858148" y="2428868"/>
              <a:ext cx="12144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</a:rPr>
                <a:t>Decompress </a:t>
              </a:r>
            </a:p>
            <a:p>
              <a:r>
                <a:rPr lang="en-US" sz="1200" b="1" dirty="0" smtClean="0">
                  <a:solidFill>
                    <a:schemeClr val="bg1"/>
                  </a:solidFill>
                </a:rPr>
                <a:t>As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500034" y="2428869"/>
            <a:ext cx="1604437" cy="1928825"/>
            <a:chOff x="500034" y="2428869"/>
            <a:chExt cx="1604437" cy="1928825"/>
          </a:xfrm>
        </p:grpSpPr>
        <p:sp>
          <p:nvSpPr>
            <p:cNvPr id="24" name="Text Box 2"/>
            <p:cNvSpPr txBox="1">
              <a:spLocks noChangeArrowheads="1"/>
            </p:cNvSpPr>
            <p:nvPr/>
          </p:nvSpPr>
          <p:spPr bwMode="auto">
            <a:xfrm>
              <a:off x="500034" y="3286124"/>
              <a:ext cx="1604437" cy="107157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The Program stores ‘a’ and ‘b’ to a row # according to the translation table Org Char column</a:t>
              </a:r>
            </a:p>
          </p:txBody>
        </p:sp>
        <p:cxnSp>
          <p:nvCxnSpPr>
            <p:cNvPr id="28" name="Elbow Connector 27"/>
            <p:cNvCxnSpPr>
              <a:endCxn id="24" idx="0"/>
            </p:cNvCxnSpPr>
            <p:nvPr/>
          </p:nvCxnSpPr>
          <p:spPr>
            <a:xfrm rot="5400000">
              <a:off x="1222615" y="2508507"/>
              <a:ext cx="857256" cy="697979"/>
            </a:xfrm>
            <a:prstGeom prst="bentConnector3">
              <a:avLst>
                <a:gd name="adj1" fmla="val 50000"/>
              </a:avLst>
            </a:prstGeom>
            <a:ln w="38100">
              <a:headEnd type="oval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hiBAl01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BDE296"/>
      </a:accent3>
      <a:accent4>
        <a:srgbClr val="D092A7"/>
      </a:accent4>
      <a:accent5>
        <a:srgbClr val="9C85C0"/>
      </a:accent5>
      <a:accent6>
        <a:srgbClr val="809EC2"/>
      </a:accent6>
      <a:hlink>
        <a:srgbClr val="BDE296"/>
      </a:hlink>
      <a:folHlink>
        <a:srgbClr val="BDE296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4899</TotalTime>
  <Words>1860</Words>
  <Application>Microsoft Office PowerPoint</Application>
  <PresentationFormat>On-screen Show (4:3)</PresentationFormat>
  <Paragraphs>258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Paper</vt:lpstr>
      <vt:lpstr>An Introduction and Evaluation of a Fuzzy Binary AND/OR Compressor   An MScThesis </vt:lpstr>
      <vt:lpstr>Introduction and Background</vt:lpstr>
      <vt:lpstr>Introduction and Background</vt:lpstr>
      <vt:lpstr>FBAR Logic for Maximum LDCs</vt:lpstr>
      <vt:lpstr>FBAR Logic for Maximum LDCs</vt:lpstr>
      <vt:lpstr>FBAR Logic for Maximum LDCs</vt:lpstr>
      <vt:lpstr>FBAR Logic for Maximum LDCs</vt:lpstr>
      <vt:lpstr>The 4D bit-flag Model </vt:lpstr>
      <vt:lpstr>The 4D bit-flag Model </vt:lpstr>
      <vt:lpstr>The 4D bit-flag Model </vt:lpstr>
      <vt:lpstr>Process, LDC Dictionary and LDD</vt:lpstr>
      <vt:lpstr>The Prototype</vt:lpstr>
      <vt:lpstr>Process, LDC Dictionary and LDD</vt:lpstr>
      <vt:lpstr>Process, LDC Dictionary and LDD</vt:lpstr>
      <vt:lpstr>The Statistical Test and Performance</vt:lpstr>
      <vt:lpstr>Results</vt:lpstr>
      <vt:lpstr>Results</vt:lpstr>
      <vt:lpstr>Results</vt:lpstr>
      <vt:lpstr>Results</vt:lpstr>
      <vt:lpstr>Contribution </vt:lpstr>
      <vt:lpstr>Discussion </vt:lpstr>
      <vt:lpstr>Conclusions</vt:lpstr>
      <vt:lpstr>References  </vt:lpstr>
      <vt:lpstr>Questions</vt:lpstr>
    </vt:vector>
  </TitlesOfParts>
  <Company>sazgar.com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Method to Large Scale High Performance Implementation of Normalized Compression Distance on Multicore Architectures  </dc:title>
  <dc:creator>Philip B. Alipour</dc:creator>
  <cp:lastModifiedBy>Philip</cp:lastModifiedBy>
  <cp:revision>982</cp:revision>
  <dcterms:created xsi:type="dcterms:W3CDTF">2009-03-13T04:56:05Z</dcterms:created>
  <dcterms:modified xsi:type="dcterms:W3CDTF">2010-06-07T04:35:10Z</dcterms:modified>
</cp:coreProperties>
</file>